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5"/>
  </p:notesMasterIdLst>
  <p:handoutMasterIdLst>
    <p:handoutMasterId r:id="rId56"/>
  </p:handoutMasterIdLst>
  <p:sldIdLst>
    <p:sldId id="624" r:id="rId3"/>
    <p:sldId id="625" r:id="rId4"/>
    <p:sldId id="626" r:id="rId5"/>
    <p:sldId id="576" r:id="rId6"/>
    <p:sldId id="616" r:id="rId7"/>
    <p:sldId id="617" r:id="rId8"/>
    <p:sldId id="618" r:id="rId9"/>
    <p:sldId id="619" r:id="rId10"/>
    <p:sldId id="621" r:id="rId11"/>
    <p:sldId id="622" r:id="rId12"/>
    <p:sldId id="620" r:id="rId13"/>
    <p:sldId id="547" r:id="rId14"/>
    <p:sldId id="585" r:id="rId15"/>
    <p:sldId id="579" r:id="rId16"/>
    <p:sldId id="582" r:id="rId17"/>
    <p:sldId id="580" r:id="rId18"/>
    <p:sldId id="581" r:id="rId19"/>
    <p:sldId id="584" r:id="rId20"/>
    <p:sldId id="583" r:id="rId21"/>
    <p:sldId id="586" r:id="rId22"/>
    <p:sldId id="601" r:id="rId23"/>
    <p:sldId id="587" r:id="rId24"/>
    <p:sldId id="588" r:id="rId25"/>
    <p:sldId id="589" r:id="rId26"/>
    <p:sldId id="590" r:id="rId27"/>
    <p:sldId id="591" r:id="rId28"/>
    <p:sldId id="592" r:id="rId29"/>
    <p:sldId id="593" r:id="rId30"/>
    <p:sldId id="595" r:id="rId31"/>
    <p:sldId id="594" r:id="rId32"/>
    <p:sldId id="545" r:id="rId33"/>
    <p:sldId id="599" r:id="rId34"/>
    <p:sldId id="600" r:id="rId35"/>
    <p:sldId id="598" r:id="rId36"/>
    <p:sldId id="597" r:id="rId37"/>
    <p:sldId id="602" r:id="rId38"/>
    <p:sldId id="603" r:id="rId39"/>
    <p:sldId id="615" r:id="rId40"/>
    <p:sldId id="623" r:id="rId41"/>
    <p:sldId id="604" r:id="rId42"/>
    <p:sldId id="605" r:id="rId43"/>
    <p:sldId id="596" r:id="rId44"/>
    <p:sldId id="610" r:id="rId45"/>
    <p:sldId id="609" r:id="rId46"/>
    <p:sldId id="608" r:id="rId47"/>
    <p:sldId id="612" r:id="rId48"/>
    <p:sldId id="611" r:id="rId49"/>
    <p:sldId id="614" r:id="rId50"/>
    <p:sldId id="457" r:id="rId51"/>
    <p:sldId id="627" r:id="rId52"/>
    <p:sldId id="628" r:id="rId53"/>
    <p:sldId id="629" r:id="rId5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D06E64D-76A5-454E-9796-2017EAC3F2F7}">
          <p14:sldIdLst>
            <p14:sldId id="624"/>
            <p14:sldId id="625"/>
            <p14:sldId id="626"/>
          </p14:sldIdLst>
        </p14:section>
        <p14:section name="JDBC Essentials" id="{813DF7E2-74AB-4E3A-9B46-2566DC216237}">
          <p14:sldIdLst>
            <p14:sldId id="576"/>
            <p14:sldId id="616"/>
            <p14:sldId id="617"/>
            <p14:sldId id="618"/>
            <p14:sldId id="619"/>
            <p14:sldId id="621"/>
            <p14:sldId id="622"/>
            <p14:sldId id="620"/>
          </p14:sldIdLst>
        </p14:section>
        <p14:section name="Statements" id="{E091B124-099C-4C56-B59F-ECF8C553BAEE}">
          <p14:sldIdLst>
            <p14:sldId id="547"/>
            <p14:sldId id="585"/>
            <p14:sldId id="579"/>
            <p14:sldId id="582"/>
            <p14:sldId id="580"/>
            <p14:sldId id="581"/>
            <p14:sldId id="584"/>
            <p14:sldId id="583"/>
            <p14:sldId id="586"/>
            <p14:sldId id="601"/>
            <p14:sldId id="587"/>
            <p14:sldId id="588"/>
            <p14:sldId id="589"/>
            <p14:sldId id="590"/>
            <p14:sldId id="591"/>
            <p14:sldId id="592"/>
            <p14:sldId id="593"/>
            <p14:sldId id="595"/>
            <p14:sldId id="594"/>
          </p14:sldIdLst>
        </p14:section>
        <p14:section name="Advanced Concepts" id="{BD60B6E9-85E7-49E8-9F66-AE28A5DD5D66}">
          <p14:sldIdLst>
            <p14:sldId id="545"/>
            <p14:sldId id="599"/>
            <p14:sldId id="600"/>
            <p14:sldId id="598"/>
            <p14:sldId id="597"/>
            <p14:sldId id="602"/>
            <p14:sldId id="603"/>
            <p14:sldId id="615"/>
            <p14:sldId id="623"/>
            <p14:sldId id="604"/>
            <p14:sldId id="605"/>
            <p14:sldId id="596"/>
            <p14:sldId id="610"/>
            <p14:sldId id="609"/>
            <p14:sldId id="608"/>
            <p14:sldId id="612"/>
            <p14:sldId id="611"/>
            <p14:sldId id="614"/>
            <p14:sldId id="457"/>
            <p14:sldId id="627"/>
            <p14:sldId id="628"/>
            <p14:sldId id="6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E85C0E"/>
    <a:srgbClr val="FBEEDC"/>
    <a:srgbClr val="CC0000"/>
    <a:srgbClr val="F0A22E"/>
    <a:srgbClr val="603A14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37" autoAdjust="0"/>
    <p:restoredTop sz="74447" autoAdjust="0"/>
  </p:normalViewPr>
  <p:slideViewPr>
    <p:cSldViewPr>
      <p:cViewPr varScale="1">
        <p:scale>
          <a:sx n="65" d="100"/>
          <a:sy n="65" d="100"/>
        </p:scale>
        <p:origin x="1243" y="53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commentAuthors" Target="commentAuthor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7/13/2017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721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762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6705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575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958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45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5994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1778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674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251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ftr" idx="11"/>
          </p:nvPr>
        </p:nvSpPr>
        <p:spPr>
          <a:xfrm>
            <a:off x="0" y="8747999"/>
            <a:ext cx="6308999" cy="3944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6308998" y="8747999"/>
            <a:ext cx="547413" cy="3944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2</a:t>
            </a:fld>
            <a:r>
              <a:rPr lang="en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##</a:t>
            </a:r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7582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464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776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061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617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1" dirty="0" smtClean="0">
                <a:effectLst/>
              </a:rPr>
              <a:t>&lt;?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 version='1.0' encoding='utf-8'</a:t>
            </a:r>
            <a:r>
              <a:rPr lang="en-GB" i="1" dirty="0" smtClean="0">
                <a:effectLst/>
              </a:rPr>
              <a:t>?&gt;</a:t>
            </a:r>
            <a:br>
              <a:rPr lang="en-GB" i="1" dirty="0" smtClean="0">
                <a:effectLst/>
              </a:rPr>
            </a:b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&lt;!DOCTYPE hibernate-configuration</a:t>
            </a:r>
            <a:b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PUBLIC "-//Hibernate/Hibernate Configuration DTD//EN"</a:t>
            </a:r>
            <a:b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"http://www.hibernate.org/dtd/hibernate-configuration-3.0.dtd"</a:t>
            </a:r>
            <a:r>
              <a:rPr lang="en-GB" sz="16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br>
              <a:rPr lang="en-GB" sz="16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6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GB" sz="16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hibernate-configuration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</a:t>
            </a: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session-factory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 name="</a:t>
            </a:r>
            <a:r>
              <a:rPr lang="en-GB" sz="16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hibernate.dialect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    org.hibernate.dialect.MySQL5Dialect</a:t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&lt;/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 name="</a:t>
            </a:r>
            <a:r>
              <a:rPr lang="en-GB" sz="16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hibernate.connection.driver_class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    </a:t>
            </a:r>
            <a:r>
              <a:rPr lang="en-GB" dirty="0" err="1" smtClean="0"/>
              <a:t>com.mysql.jdbc.Driver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&lt;/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&lt;!-- Connection Settings --&gt;</a:t>
            </a:r>
            <a:br>
              <a:rPr lang="en-GB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 name="hibernate.connection.url"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    </a:t>
            </a:r>
            <a:r>
              <a:rPr lang="en-GB" dirty="0" err="1" smtClean="0"/>
              <a:t>jdbc:mysql</a:t>
            </a:r>
            <a:r>
              <a:rPr lang="en-GB" dirty="0" smtClean="0"/>
              <a:t>://localhost:3306/school</a:t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&lt;/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 name="</a:t>
            </a:r>
            <a:r>
              <a:rPr lang="en-GB" sz="16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hibernate.connection.username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    root</a:t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&lt;/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 name="</a:t>
            </a:r>
            <a:r>
              <a:rPr lang="en-GB" sz="16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hibernate.connection.password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    1234</a:t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&lt;/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 name="hbm2ddl.auto"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    create</a:t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&lt;/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&lt;!-- List of XML mapping files --&gt;</a:t>
            </a:r>
            <a:br>
              <a:rPr lang="en-GB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 resource="Student.hbm.xml"</a:t>
            </a:r>
            <a:r>
              <a:rPr lang="en-GB" dirty="0" smtClean="0">
                <a:effectLst/>
              </a:rPr>
              <a:t>/&gt;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</a:t>
            </a:r>
            <a:r>
              <a:rPr lang="en-GB" dirty="0" smtClean="0">
                <a:effectLst/>
              </a:rPr>
              <a:t>&lt;/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session-factory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>
                <a:effectLst/>
              </a:rPr>
              <a:t>&lt;/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hibernate-configuration</a:t>
            </a:r>
            <a:r>
              <a:rPr lang="en-GB" dirty="0" smtClean="0">
                <a:effectLst/>
              </a:rPr>
              <a:t>&gt;</a:t>
            </a:r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34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1" dirty="0" smtClean="0">
                <a:effectLst/>
              </a:rPr>
              <a:t>&lt;?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 version='1.0' encoding='utf-8'</a:t>
            </a:r>
            <a:r>
              <a:rPr lang="en-GB" i="1" dirty="0" smtClean="0">
                <a:effectLst/>
              </a:rPr>
              <a:t>?&gt;</a:t>
            </a:r>
            <a:br>
              <a:rPr lang="en-GB" i="1" dirty="0" smtClean="0">
                <a:effectLst/>
              </a:rPr>
            </a:b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&lt;!DOCTYPE hibernate-configuration</a:t>
            </a:r>
            <a:b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PUBLIC "-//Hibernate/Hibernate Configuration DTD//EN"</a:t>
            </a:r>
            <a:b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"http://www.hibernate.org/dtd/hibernate-configuration-3.0.dtd"</a:t>
            </a:r>
            <a:r>
              <a:rPr lang="en-GB" sz="16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br>
              <a:rPr lang="en-GB" sz="16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6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GB" sz="16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hibernate-configuration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</a:t>
            </a: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session-factory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 name="</a:t>
            </a:r>
            <a:r>
              <a:rPr lang="en-GB" sz="16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hibernate.dialect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    org.hibernate.dialect.MySQL5Dialect</a:t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&lt;/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 name="</a:t>
            </a:r>
            <a:r>
              <a:rPr lang="en-GB" sz="16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hibernate.connection.driver_class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    </a:t>
            </a:r>
            <a:r>
              <a:rPr lang="en-GB" dirty="0" err="1" smtClean="0"/>
              <a:t>com.mysql.jdbc.Driver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&lt;/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&lt;!-- Connection Settings --&gt;</a:t>
            </a:r>
            <a:br>
              <a:rPr lang="en-GB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 name="hibernate.connection.url"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    </a:t>
            </a:r>
            <a:r>
              <a:rPr lang="en-GB" dirty="0" err="1" smtClean="0"/>
              <a:t>jdbc:mysql</a:t>
            </a:r>
            <a:r>
              <a:rPr lang="en-GB" dirty="0" smtClean="0"/>
              <a:t>://localhost:3306/school</a:t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&lt;/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 name="</a:t>
            </a:r>
            <a:r>
              <a:rPr lang="en-GB" sz="16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hibernate.connection.username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    root</a:t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&lt;/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 name="</a:t>
            </a:r>
            <a:r>
              <a:rPr lang="en-GB" sz="16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hibernate.connection.password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    1234</a:t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&lt;/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 name="hbm2ddl.auto"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    create</a:t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&lt;/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&lt;!-- List of XML mapping files --&gt;</a:t>
            </a:r>
            <a:br>
              <a:rPr lang="en-GB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 resource="Student.hbm.xml"</a:t>
            </a:r>
            <a:r>
              <a:rPr lang="en-GB" dirty="0" smtClean="0">
                <a:effectLst/>
              </a:rPr>
              <a:t>/&gt;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</a:t>
            </a:r>
            <a:r>
              <a:rPr lang="en-GB" dirty="0" smtClean="0">
                <a:effectLst/>
              </a:rPr>
              <a:t>&lt;/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session-factory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>
                <a:effectLst/>
              </a:rPr>
              <a:t>&lt;/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hibernate-configuration</a:t>
            </a:r>
            <a:r>
              <a:rPr lang="en-GB" dirty="0" smtClean="0">
                <a:effectLst/>
              </a:rPr>
              <a:t>&gt;</a:t>
            </a:r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090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085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7/13/2017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4380" y="71439"/>
            <a:ext cx="8735325" cy="909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31688" y="1268414"/>
            <a:ext cx="5561151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268414"/>
            <a:ext cx="5561151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6562964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06606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9" r:id="rId5"/>
    <p:sldLayoutId id="2147483670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gif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9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databases-advanced-hibernate" TargetMode="External"/><Relationship Id="rId7" Type="http://schemas.openxmlformats.org/officeDocument/2006/relationships/image" Target="../media/image36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5" Type="http://schemas.openxmlformats.org/officeDocument/2006/relationships/image" Target="../media/image40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2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7.png"/><Relationship Id="rId14" Type="http://schemas.openxmlformats.org/officeDocument/2006/relationships/hyperlink" Target="http://www.telenor.bg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44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5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408612" y="655825"/>
            <a:ext cx="6157699" cy="987666"/>
          </a:xfrm>
        </p:spPr>
        <p:txBody>
          <a:bodyPr>
            <a:normAutofit fontScale="90000"/>
          </a:bodyPr>
          <a:lstStyle/>
          <a:p>
            <a:r>
              <a:rPr lang="en-US" dirty="0"/>
              <a:t>Hibernate Introduction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275013" y="1447800"/>
            <a:ext cx="8367500" cy="1444326"/>
          </a:xfrm>
        </p:spPr>
        <p:txBody>
          <a:bodyPr>
            <a:normAutofit/>
          </a:bodyPr>
          <a:lstStyle/>
          <a:p>
            <a:r>
              <a:rPr lang="en-US" dirty="0"/>
              <a:t>Maven, </a:t>
            </a:r>
            <a:r>
              <a:rPr lang="en-US" dirty="0" smtClean="0"/>
              <a:t>ORM, Hibernate, Configuration</a:t>
            </a:r>
            <a:r>
              <a:rPr lang="en-US" dirty="0"/>
              <a:t>, JPA, Annotations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pic>
        <p:nvPicPr>
          <p:cNvPr id="15" name="Picture 14" descr="http://softuni.b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4" y="4114800"/>
            <a:ext cx="1828798" cy="200698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76164">
            <a:off x="5004225" y="3890002"/>
            <a:ext cx="15128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Hibernate</a:t>
            </a:r>
            <a:endParaRPr lang="en-US" sz="2000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85000"/>
              </a:lnSpc>
            </a:pPr>
            <a:r>
              <a:rPr 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sp>
        <p:nvSpPr>
          <p:cNvPr id="36" name="Text Placeholder 6"/>
          <p:cNvSpPr txBox="1">
            <a:spLocks/>
          </p:cNvSpPr>
          <p:nvPr/>
        </p:nvSpPr>
        <p:spPr bwMode="auto">
          <a:xfrm>
            <a:off x="760412" y="4343400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EE792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SoftUni Team</a:t>
            </a:r>
          </a:p>
        </p:txBody>
      </p:sp>
      <p:sp>
        <p:nvSpPr>
          <p:cNvPr id="37" name="Text Placeholder 7"/>
          <p:cNvSpPr txBox="1">
            <a:spLocks/>
          </p:cNvSpPr>
          <p:nvPr/>
        </p:nvSpPr>
        <p:spPr bwMode="auto">
          <a:xfrm>
            <a:off x="760413" y="4813299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GB" sz="2300" b="1" i="0" u="none" strike="noStrike" kern="1200" cap="none" spc="0" normalizeH="0" baseline="0" noProof="0" dirty="0">
                <a:ln>
                  <a:noFill/>
                </a:ln>
                <a:solidFill>
                  <a:srgbClr val="F4B36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Technical Trainers</a:t>
            </a:r>
          </a:p>
        </p:txBody>
      </p:sp>
      <p:sp>
        <p:nvSpPr>
          <p:cNvPr id="38" name="Text Placeholder 10"/>
          <p:cNvSpPr txBox="1">
            <a:spLocks/>
          </p:cNvSpPr>
          <p:nvPr/>
        </p:nvSpPr>
        <p:spPr bwMode="auto">
          <a:xfrm>
            <a:off x="760412" y="5257800"/>
            <a:ext cx="3187613" cy="363552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27A4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Software University</a:t>
            </a:r>
          </a:p>
        </p:txBody>
      </p:sp>
      <p:sp>
        <p:nvSpPr>
          <p:cNvPr id="39" name="Text Placeholder 11"/>
          <p:cNvSpPr txBox="1">
            <a:spLocks/>
          </p:cNvSpPr>
          <p:nvPr/>
        </p:nvSpPr>
        <p:spPr bwMode="auto">
          <a:xfrm>
            <a:off x="760412" y="5598962"/>
            <a:ext cx="3187613" cy="3312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F27A44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7"/>
              </a:rPr>
              <a:t>http://softuni.bg</a:t>
            </a:r>
            <a:endParaRPr kumimoji="0" lang="en-GB" sz="1600" b="1" i="0" u="none" strike="noStrike" kern="1200" cap="none" spc="0" normalizeH="0" baseline="0" noProof="0" dirty="0">
              <a:ln>
                <a:noFill/>
              </a:ln>
              <a:solidFill>
                <a:srgbClr val="F27A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425" y="3808115"/>
            <a:ext cx="4446646" cy="245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79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08012" y="2054979"/>
            <a:ext cx="11125196" cy="45466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&lt;build&gt;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&lt;plugins&gt;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&lt;plugin&gt;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&lt;groupId&gt;org.apache.maven.plugins&lt;/groupId&gt;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&lt;artifactId&gt;maven-compiler-plugin&lt;/artifactId&gt;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&lt;version&gt;3.5.1&lt;/version&gt;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&lt;configuration&gt;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&lt;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source&gt;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1.8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source&gt;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&lt;target&gt;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1.8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&lt;/target&gt;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&lt;/configuration&gt;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&lt;/plugin&gt;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&lt;/plugins&gt;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&lt;/build&gt;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08012" y="1524000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pom.xml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008812" y="4115432"/>
            <a:ext cx="3048000" cy="456568"/>
          </a:xfrm>
          <a:prstGeom prst="wedgeRoundRectCallout">
            <a:avLst>
              <a:gd name="adj1" fmla="val -49354"/>
              <a:gd name="adj2" fmla="val 9613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Java compile version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86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Dependencies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08012" y="2054979"/>
            <a:ext cx="11125196" cy="42080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&lt;dependencies&gt;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&lt;dependency&gt;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&lt;groupId&gt;org.hibernate&lt;/groupId&gt;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artifactId&gt;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hibernate-core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artifactId&gt;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&lt;version&gt;5.2.3.Final&lt;/version&gt;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&lt;/dependency&gt;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&lt;dependency&gt;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&lt;groupId&gt;mysql&lt;/groupId&gt;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&lt;artifactId&gt;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mysql-connector-java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&lt;/artifactId&gt;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version&gt;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6.0.4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version&gt;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&lt;/dependency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&lt;/dependencies&gt;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08012" y="1524000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pom.xml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923212" y="2214111"/>
            <a:ext cx="3048000" cy="456568"/>
          </a:xfrm>
          <a:prstGeom prst="wedgeRoundRectCallout">
            <a:avLst>
              <a:gd name="adj1" fmla="val -49354"/>
              <a:gd name="adj2" fmla="val 9613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Dependency 1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718412" y="4010289"/>
            <a:ext cx="3048000" cy="456568"/>
          </a:xfrm>
          <a:prstGeom prst="wedgeRoundRectCallout">
            <a:avLst>
              <a:gd name="adj1" fmla="val -49354"/>
              <a:gd name="adj2" fmla="val 9613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Dependency 2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85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" y="0"/>
            <a:ext cx="12188825" cy="685621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7144" y="-1786"/>
            <a:ext cx="12188825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Hibernate</a:t>
            </a:r>
            <a:endParaRPr lang="en-GB" sz="8000" b="1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6344294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is ORM?</a:t>
            </a:r>
            <a:endParaRPr lang="bg-BG" altLang="en-US"/>
          </a:p>
        </p:txBody>
      </p:sp>
      <p:sp>
        <p:nvSpPr>
          <p:cNvPr id="1188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3000" dirty="0">
                <a:solidFill>
                  <a:schemeClr val="tx2"/>
                </a:solidFill>
              </a:rPr>
              <a:t>In</a:t>
            </a:r>
            <a:r>
              <a:rPr lang="en-US" altLang="en-US" sz="3000" dirty="0"/>
              <a:t> </a:t>
            </a:r>
            <a:r>
              <a:rPr lang="en-US" altLang="en-US" sz="3000" dirty="0">
                <a:solidFill>
                  <a:schemeClr val="tx2">
                    <a:lumMod val="75000"/>
                  </a:schemeClr>
                </a:solidFill>
              </a:rPr>
              <a:t>relational databases</a:t>
            </a:r>
            <a:r>
              <a:rPr lang="en-US" altLang="en-US" sz="3000" dirty="0">
                <a:solidFill>
                  <a:schemeClr val="tx2"/>
                </a:solidFill>
              </a:rPr>
              <a:t>, business entities are represented as </a:t>
            </a:r>
            <a:r>
              <a:rPr lang="en-US" altLang="en-US" sz="3000" dirty="0" smtClean="0">
                <a:solidFill>
                  <a:schemeClr val="tx2">
                    <a:lumMod val="75000"/>
                  </a:schemeClr>
                </a:solidFill>
              </a:rPr>
              <a:t>tables</a:t>
            </a:r>
            <a:r>
              <a:rPr lang="en-US" altLang="en-US" sz="3000" dirty="0" smtClean="0">
                <a:solidFill>
                  <a:schemeClr val="accent1"/>
                </a:solidFill>
              </a:rPr>
              <a:t> </a:t>
            </a:r>
            <a:r>
              <a:rPr lang="en-US" altLang="en-US" sz="3000" dirty="0" smtClean="0">
                <a:solidFill>
                  <a:schemeClr val="tx2">
                    <a:lumMod val="75000"/>
                  </a:schemeClr>
                </a:solidFill>
              </a:rPr>
              <a:t>+</a:t>
            </a:r>
            <a:r>
              <a:rPr lang="en-US" altLang="en-US" sz="3000" dirty="0" smtClean="0">
                <a:solidFill>
                  <a:schemeClr val="accent1"/>
                </a:solidFill>
              </a:rPr>
              <a:t> </a:t>
            </a:r>
            <a:r>
              <a:rPr lang="en-US" altLang="en-US" sz="3000" dirty="0" smtClean="0">
                <a:solidFill>
                  <a:schemeClr val="tx2">
                    <a:lumMod val="75000"/>
                  </a:schemeClr>
                </a:solidFill>
              </a:rPr>
              <a:t>relationships</a:t>
            </a:r>
            <a:endParaRPr lang="en-US" alt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en-US" sz="3000" dirty="0">
                <a:solidFill>
                  <a:schemeClr val="tx2"/>
                </a:solidFill>
              </a:rPr>
              <a:t>In</a:t>
            </a:r>
            <a:r>
              <a:rPr lang="en-US" altLang="en-US" sz="3000" dirty="0"/>
              <a:t> </a:t>
            </a:r>
            <a:r>
              <a:rPr lang="en-US" altLang="en-US" sz="3000" dirty="0">
                <a:solidFill>
                  <a:schemeClr val="tx2">
                    <a:lumMod val="75000"/>
                  </a:schemeClr>
                </a:solidFill>
              </a:rPr>
              <a:t>object-oriented languages</a:t>
            </a:r>
            <a:r>
              <a:rPr lang="en-US" altLang="en-US" sz="3000" dirty="0">
                <a:solidFill>
                  <a:schemeClr val="tx2"/>
                </a:solidFill>
              </a:rPr>
              <a:t>, business entities are represented as </a:t>
            </a:r>
            <a:r>
              <a:rPr lang="en-US" altLang="en-US" sz="3000" dirty="0">
                <a:solidFill>
                  <a:schemeClr val="tx2">
                    <a:lumMod val="75000"/>
                  </a:schemeClr>
                </a:solidFill>
              </a:rPr>
              <a:t>classes</a:t>
            </a:r>
          </a:p>
          <a:p>
            <a:r>
              <a:rPr lang="en-US" altLang="en-US" sz="3000" dirty="0">
                <a:solidFill>
                  <a:schemeClr val="tx2"/>
                </a:solidFill>
              </a:rPr>
              <a:t>Object relational mapping frameworks </a:t>
            </a:r>
            <a:r>
              <a:rPr lang="en-US" altLang="en-US" sz="3000" dirty="0" smtClean="0">
                <a:solidFill>
                  <a:schemeClr val="tx2"/>
                </a:solidFill>
              </a:rPr>
              <a:t>(ORMs) are </a:t>
            </a:r>
            <a:r>
              <a:rPr lang="en-US" altLang="en-US" sz="3000" dirty="0">
                <a:solidFill>
                  <a:schemeClr val="tx2"/>
                </a:solidFill>
              </a:rPr>
              <a:t>used for </a:t>
            </a:r>
            <a:r>
              <a:rPr lang="en-US" altLang="en-US" sz="3000" dirty="0" smtClean="0">
                <a:solidFill>
                  <a:schemeClr val="tx2">
                    <a:lumMod val="75000"/>
                  </a:schemeClr>
                </a:solidFill>
              </a:rPr>
              <a:t>mapping</a:t>
            </a:r>
            <a:r>
              <a:rPr lang="en-US" altLang="en-US" sz="3000" dirty="0" smtClean="0">
                <a:solidFill>
                  <a:schemeClr val="accent1"/>
                </a:solidFill>
              </a:rPr>
              <a:t> </a:t>
            </a:r>
            <a:r>
              <a:rPr lang="en-US" altLang="en-US" sz="3000" dirty="0" smtClean="0">
                <a:solidFill>
                  <a:schemeClr val="tx2"/>
                </a:solidFill>
              </a:rPr>
              <a:t>business </a:t>
            </a:r>
            <a:r>
              <a:rPr lang="en-US" altLang="en-US" sz="3000" dirty="0">
                <a:solidFill>
                  <a:schemeClr val="tx2"/>
                </a:solidFill>
              </a:rPr>
              <a:t>entities </a:t>
            </a:r>
            <a:r>
              <a:rPr lang="en-US" altLang="en-US" sz="3000" dirty="0" smtClean="0">
                <a:solidFill>
                  <a:schemeClr val="tx2"/>
                </a:solidFill>
              </a:rPr>
              <a:t>to database tables</a:t>
            </a:r>
            <a:endParaRPr lang="en-US" altLang="en-US" sz="3000" dirty="0">
              <a:solidFill>
                <a:schemeClr val="tx2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995362" y="4069532"/>
            <a:ext cx="10052050" cy="2178868"/>
            <a:chOff x="1657349" y="4255703"/>
            <a:chExt cx="7966076" cy="1439862"/>
          </a:xfrm>
        </p:grpSpPr>
        <p:sp>
          <p:nvSpPr>
            <p:cNvPr id="1188868" name="Oval 4"/>
            <p:cNvSpPr>
              <a:spLocks noChangeArrowheads="1"/>
            </p:cNvSpPr>
            <p:nvPr/>
          </p:nvSpPr>
          <p:spPr bwMode="auto">
            <a:xfrm>
              <a:off x="4646612" y="4427625"/>
              <a:ext cx="2335213" cy="1103959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91440" rIns="0" bIns="109728" anchor="ctr" anchorCtr="1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ORM</a:t>
              </a:r>
            </a:p>
            <a:p>
              <a:pPr algn="ctr">
                <a:lnSpc>
                  <a:spcPct val="95000"/>
                </a:lnSpc>
              </a:pPr>
              <a:r>
                <a:rPr lang="en-US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Framework</a:t>
              </a:r>
            </a:p>
          </p:txBody>
        </p:sp>
        <p:sp>
          <p:nvSpPr>
            <p:cNvPr id="1188869" name="Rectangle 5"/>
            <p:cNvSpPr>
              <a:spLocks noChangeArrowheads="1"/>
            </p:cNvSpPr>
            <p:nvPr/>
          </p:nvSpPr>
          <p:spPr bwMode="auto">
            <a:xfrm>
              <a:off x="1657349" y="4505859"/>
              <a:ext cx="2159000" cy="945755"/>
            </a:xfrm>
            <a:prstGeom prst="rect">
              <a:avLst/>
            </a:prstGeom>
            <a:solidFill>
              <a:schemeClr val="bg1">
                <a:alpha val="39999"/>
              </a:scheme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91440" rIns="0" bIns="109728" anchor="ctr" anchorCtr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OO</a:t>
              </a:r>
            </a:p>
            <a:p>
              <a:pPr algn="ctr">
                <a:lnSpc>
                  <a:spcPct val="95000"/>
                </a:lnSpc>
              </a:pPr>
              <a:r>
                <a:rPr lang="en-US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Programming</a:t>
              </a:r>
            </a:p>
            <a:p>
              <a:pPr algn="ctr">
                <a:lnSpc>
                  <a:spcPct val="95000"/>
                </a:lnSpc>
              </a:pPr>
              <a:r>
                <a:rPr lang="en-US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Language</a:t>
              </a:r>
            </a:p>
          </p:txBody>
        </p:sp>
        <p:sp>
          <p:nvSpPr>
            <p:cNvPr id="1188871" name="Line 7"/>
            <p:cNvSpPr>
              <a:spLocks noChangeShapeType="1"/>
            </p:cNvSpPr>
            <p:nvPr/>
          </p:nvSpPr>
          <p:spPr bwMode="auto">
            <a:xfrm>
              <a:off x="3889374" y="4976428"/>
              <a:ext cx="685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arrow" w="lg" len="lg"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88872" name="Line 8"/>
            <p:cNvSpPr>
              <a:spLocks noChangeShapeType="1"/>
            </p:cNvSpPr>
            <p:nvPr/>
          </p:nvSpPr>
          <p:spPr bwMode="auto">
            <a:xfrm>
              <a:off x="7064375" y="4974840"/>
              <a:ext cx="68738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arrow" w="lg" len="lg"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188881" name="Group 17"/>
            <p:cNvGrpSpPr>
              <a:grpSpLocks/>
            </p:cNvGrpSpPr>
            <p:nvPr/>
          </p:nvGrpSpPr>
          <p:grpSpPr bwMode="auto">
            <a:xfrm>
              <a:off x="7823200" y="4255703"/>
              <a:ext cx="1800225" cy="1439862"/>
              <a:chOff x="3833" y="3067"/>
              <a:chExt cx="1088" cy="817"/>
            </a:xfrm>
          </p:grpSpPr>
          <p:sp>
            <p:nvSpPr>
              <p:cNvPr id="1188877" name="Line 13"/>
              <p:cNvSpPr>
                <a:spLocks noChangeShapeType="1"/>
              </p:cNvSpPr>
              <p:nvPr/>
            </p:nvSpPr>
            <p:spPr bwMode="auto">
              <a:xfrm>
                <a:off x="3833" y="3148"/>
                <a:ext cx="0" cy="64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FFFFFF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 sz="28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88880" name="Rectangle 16"/>
              <p:cNvSpPr>
                <a:spLocks noChangeArrowheads="1"/>
              </p:cNvSpPr>
              <p:nvPr/>
            </p:nvSpPr>
            <p:spPr bwMode="auto">
              <a:xfrm>
                <a:off x="3833" y="3158"/>
                <a:ext cx="1088" cy="635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algn="ctr">
                    <a:solidFill>
                      <a:schemeClr val="hlink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44000" tIns="91440" rIns="144000" bIns="109728" anchor="ctr" anchorCtr="1"/>
              <a:lstStyle/>
              <a:p>
                <a:pPr algn="ctr">
                  <a:lnSpc>
                    <a:spcPct val="95000"/>
                  </a:lnSpc>
                </a:pPr>
                <a:r>
                  <a:rPr lang="en-US" altLang="en-US" sz="2800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Relational</a:t>
                </a:r>
              </a:p>
              <a:p>
                <a:pPr algn="ctr">
                  <a:lnSpc>
                    <a:spcPct val="95000"/>
                  </a:lnSpc>
                </a:pPr>
                <a:r>
                  <a:rPr lang="en-US" altLang="en-US" sz="2800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Database</a:t>
                </a:r>
                <a:endParaRPr lang="en-US" altLang="en-US" sz="28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88874" name="Oval 10"/>
              <p:cNvSpPr>
                <a:spLocks noChangeArrowheads="1"/>
              </p:cNvSpPr>
              <p:nvPr/>
            </p:nvSpPr>
            <p:spPr bwMode="auto">
              <a:xfrm>
                <a:off x="3833" y="3067"/>
                <a:ext cx="1088" cy="181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FFFFFF"/>
                </a:outerShdw>
              </a:effectLst>
            </p:spPr>
            <p:txBody>
              <a:bodyPr wrap="none" anchor="ctr"/>
              <a:lstStyle/>
              <a:p>
                <a:pPr algn="ctr"/>
                <a:endParaRPr lang="bg-BG" altLang="en-US" sz="28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88875" name="Oval 11"/>
              <p:cNvSpPr>
                <a:spLocks noChangeArrowheads="1"/>
              </p:cNvSpPr>
              <p:nvPr/>
            </p:nvSpPr>
            <p:spPr bwMode="auto">
              <a:xfrm>
                <a:off x="3833" y="3702"/>
                <a:ext cx="1088" cy="182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FFFFFF"/>
                </a:outerShdw>
              </a:effectLst>
            </p:spPr>
            <p:txBody>
              <a:bodyPr wrap="none" anchor="ctr"/>
              <a:lstStyle/>
              <a:p>
                <a:endParaRPr lang="en-US" sz="28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88876" name="Line 12"/>
              <p:cNvSpPr>
                <a:spLocks noChangeShapeType="1"/>
              </p:cNvSpPr>
              <p:nvPr/>
            </p:nvSpPr>
            <p:spPr bwMode="auto">
              <a:xfrm flipH="1">
                <a:off x="4920" y="3157"/>
                <a:ext cx="1" cy="6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FFFFFF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 sz="28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302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ORM – Concept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578829"/>
              </p:ext>
            </p:extLst>
          </p:nvPr>
        </p:nvGraphicFramePr>
        <p:xfrm>
          <a:off x="367723" y="2908297"/>
          <a:ext cx="3435066" cy="144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5066">
                  <a:extLst>
                    <a:ext uri="{9D8B030D-6E8A-4147-A177-3AD203B41FA5}">
                      <a16:colId xmlns:a16="http://schemas.microsoft.com/office/drawing/2014/main" val="2367107057"/>
                    </a:ext>
                  </a:extLst>
                </a:gridCol>
              </a:tblGrid>
              <a:tr h="250080">
                <a:tc>
                  <a:txBody>
                    <a:bodyPr/>
                    <a:lstStyle/>
                    <a:p>
                      <a:r>
                        <a:rPr lang="en-US" sz="2100" dirty="0" smtClean="0"/>
                        <a:t>Student</a:t>
                      </a:r>
                      <a:endParaRPr lang="bg-BG" sz="2100" dirty="0"/>
                    </a:p>
                  </a:txBody>
                  <a:tcPr marL="82441" marR="82441" marT="41220" marB="41220"/>
                </a:tc>
                <a:extLst>
                  <a:ext uri="{0D108BD9-81ED-4DB2-BD59-A6C34878D82A}">
                    <a16:rowId xmlns:a16="http://schemas.microsoft.com/office/drawing/2014/main" val="283929760"/>
                  </a:ext>
                </a:extLst>
              </a:tr>
              <a:tr h="741974">
                <a:tc>
                  <a:txBody>
                    <a:bodyPr/>
                    <a:lstStyle/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100" noProof="1" smtClean="0"/>
                        <a:t>id: int</a:t>
                      </a: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100" dirty="0" smtClean="0"/>
                        <a:t>name</a:t>
                      </a:r>
                      <a:r>
                        <a:rPr lang="en-US" sz="2100" dirty="0" smtClean="0"/>
                        <a:t>: String</a:t>
                      </a:r>
                    </a:p>
                    <a:p>
                      <a:pPr marL="342900" indent="-342900" algn="l">
                        <a:buFontTx/>
                        <a:buChar char="-"/>
                      </a:pPr>
                      <a:r>
                        <a:rPr lang="en-US" sz="2100" noProof="1" smtClean="0"/>
                        <a:t>birthDate</a:t>
                      </a:r>
                      <a:r>
                        <a:rPr lang="en-US" sz="2100" dirty="0" smtClean="0"/>
                        <a:t>:</a:t>
                      </a:r>
                      <a:r>
                        <a:rPr lang="en-US" sz="2100" baseline="0" dirty="0" smtClean="0"/>
                        <a:t> </a:t>
                      </a:r>
                      <a:r>
                        <a:rPr lang="en-US" sz="2100" baseline="0" dirty="0" smtClean="0"/>
                        <a:t>Date</a:t>
                      </a:r>
                    </a:p>
                  </a:txBody>
                  <a:tcPr marL="82441" marR="82441" marT="41220" marB="41220"/>
                </a:tc>
                <a:extLst>
                  <a:ext uri="{0D108BD9-81ED-4DB2-BD59-A6C34878D82A}">
                    <a16:rowId xmlns:a16="http://schemas.microsoft.com/office/drawing/2014/main" val="3054292929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347309"/>
              </p:ext>
            </p:extLst>
          </p:nvPr>
        </p:nvGraphicFramePr>
        <p:xfrm>
          <a:off x="8450546" y="2905443"/>
          <a:ext cx="3435066" cy="144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5066">
                  <a:extLst>
                    <a:ext uri="{9D8B030D-6E8A-4147-A177-3AD203B41FA5}">
                      <a16:colId xmlns:a16="http://schemas.microsoft.com/office/drawing/2014/main" val="2367107057"/>
                    </a:ext>
                  </a:extLst>
                </a:gridCol>
              </a:tblGrid>
              <a:tr h="142940">
                <a:tc>
                  <a:txBody>
                    <a:bodyPr/>
                    <a:lstStyle/>
                    <a:p>
                      <a:r>
                        <a:rPr lang="en-US" sz="2100" dirty="0" smtClean="0"/>
                        <a:t>students</a:t>
                      </a:r>
                      <a:endParaRPr lang="bg-BG" sz="2100" dirty="0"/>
                    </a:p>
                  </a:txBody>
                  <a:tcPr marL="82441" marR="82441" marT="41220" marB="41220"/>
                </a:tc>
                <a:extLst>
                  <a:ext uri="{0D108BD9-81ED-4DB2-BD59-A6C34878D82A}">
                    <a16:rowId xmlns:a16="http://schemas.microsoft.com/office/drawing/2014/main" val="283929760"/>
                  </a:ext>
                </a:extLst>
              </a:tr>
              <a:tr h="741974">
                <a:tc>
                  <a:txBody>
                    <a:bodyPr/>
                    <a:lstStyle/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100" dirty="0" smtClean="0"/>
                        <a:t>id: INT</a:t>
                      </a: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100" dirty="0" smtClean="0"/>
                        <a:t>name: VARCHAR(50)</a:t>
                      </a:r>
                    </a:p>
                    <a:p>
                      <a:pPr marL="342900" indent="-342900" algn="l">
                        <a:buFontTx/>
                        <a:buChar char="-"/>
                      </a:pPr>
                      <a:r>
                        <a:rPr lang="en-US" sz="2100" dirty="0" err="1" smtClean="0"/>
                        <a:t>birth_date</a:t>
                      </a:r>
                      <a:r>
                        <a:rPr lang="en-US" sz="2100" dirty="0" smtClean="0"/>
                        <a:t>:</a:t>
                      </a:r>
                      <a:r>
                        <a:rPr lang="en-US" sz="2100" baseline="0" dirty="0" smtClean="0"/>
                        <a:t> Date</a:t>
                      </a:r>
                    </a:p>
                  </a:txBody>
                  <a:tcPr marL="82441" marR="82441" marT="41220" marB="41220"/>
                </a:tc>
                <a:extLst>
                  <a:ext uri="{0D108BD9-81ED-4DB2-BD59-A6C34878D82A}">
                    <a16:rowId xmlns:a16="http://schemas.microsoft.com/office/drawing/2014/main" val="3054292929"/>
                  </a:ext>
                </a:extLst>
              </a:tr>
            </a:tbl>
          </a:graphicData>
        </a:graphic>
      </p:graphicFrame>
      <p:sp>
        <p:nvSpPr>
          <p:cNvPr id="7" name="Cloud 6"/>
          <p:cNvSpPr/>
          <p:nvPr/>
        </p:nvSpPr>
        <p:spPr>
          <a:xfrm>
            <a:off x="4648976" y="3022746"/>
            <a:ext cx="2979161" cy="1536183"/>
          </a:xfrm>
          <a:prstGeom prst="cloud">
            <a:avLst/>
          </a:prstGeom>
          <a:solidFill>
            <a:srgbClr val="515B64"/>
          </a:solidFill>
          <a:ln w="57150" cap="rnd">
            <a:solidFill>
              <a:schemeClr val="accent5">
                <a:lumMod val="20000"/>
                <a:lumOff val="80000"/>
                <a:alpha val="25000"/>
              </a:schemeClr>
            </a:solidFill>
            <a:rou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0" tIns="0" rIns="0" bIns="0" anchor="ctr" anchorCtr="0"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cs typeface="Consolas" pitchFamily="49" charset="0"/>
              </a:rPr>
              <a:t>ORM</a:t>
            </a:r>
            <a:endParaRPr lang="en-US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itchFamily="34" charset="0"/>
              <a:cs typeface="Consolas" pitchFamily="49" charset="0"/>
            </a:endParaRP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Framework</a:t>
            </a:r>
            <a:endParaRPr lang="en-US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itchFamily="34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31847">
            <a:off x="6972709" y="4246982"/>
            <a:ext cx="943824" cy="623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1600" dist="12700" dir="2700000" sx="110000" sy="11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56795" flipH="1" flipV="1">
            <a:off x="7001355" y="2721730"/>
            <a:ext cx="831494" cy="599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1600" dist="12700" dir="2700000" sx="110000" sy="11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4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77975" flipV="1">
            <a:off x="4780440" y="2754958"/>
            <a:ext cx="811735" cy="67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1600" dist="12700" dir="2700000" sx="110000" sy="11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5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304629" flipV="1">
            <a:off x="4612045" y="4302001"/>
            <a:ext cx="943824" cy="582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1600" dist="12700" dir="2700000" sx="110000" sy="11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55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C# / Java / PHP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are mapped to DB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tables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DB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relationships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are mapped to class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associations</a:t>
            </a:r>
          </a:p>
          <a:p>
            <a:r>
              <a:rPr lang="en-US" dirty="0">
                <a:solidFill>
                  <a:schemeClr val="tx2"/>
                </a:solidFill>
              </a:rPr>
              <a:t>ORM provides API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CRUD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operations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objects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query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database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new object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Update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existing object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Delete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existing object</a:t>
            </a:r>
          </a:p>
          <a:p>
            <a:r>
              <a:rPr lang="en-US" dirty="0">
                <a:solidFill>
                  <a:schemeClr val="tx2"/>
                </a:solidFill>
              </a:rPr>
              <a:t>Some ORMs provide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schema synchronization </a:t>
            </a:r>
            <a:r>
              <a:rPr lang="en-US" dirty="0">
                <a:solidFill>
                  <a:schemeClr val="tx2"/>
                </a:solidFill>
              </a:rPr>
              <a:t>(DB migrations)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ORM Frameworks – Features</a:t>
            </a:r>
          </a:p>
        </p:txBody>
      </p:sp>
      <p:sp>
        <p:nvSpPr>
          <p:cNvPr id="8" name="Right Brace 7"/>
          <p:cNvSpPr/>
          <p:nvPr/>
        </p:nvSpPr>
        <p:spPr>
          <a:xfrm>
            <a:off x="5942012" y="3200400"/>
            <a:ext cx="381000" cy="2514600"/>
          </a:xfrm>
          <a:prstGeom prst="rightBrac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27812" y="3932006"/>
            <a:ext cx="44133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CRUD operations execute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SQL commands </a:t>
            </a:r>
            <a:r>
              <a:rPr lang="en-US" sz="3200" dirty="0">
                <a:solidFill>
                  <a:schemeClr val="tx2"/>
                </a:solidFill>
              </a:rPr>
              <a:t>in the DB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7336" y="1178680"/>
            <a:ext cx="2029076" cy="148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9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JPA vs Hibernate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2454141"/>
            <a:ext cx="3733106" cy="17411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51927" y="4245114"/>
            <a:ext cx="26452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Salsa Dance</a:t>
            </a:r>
            <a:endParaRPr lang="bg-BG" sz="4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481" y="4599057"/>
            <a:ext cx="1144906" cy="18677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328" y="2286000"/>
            <a:ext cx="1587500" cy="1714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821" y="864481"/>
            <a:ext cx="1589660" cy="1589660"/>
          </a:xfrm>
          <a:prstGeom prst="rect">
            <a:avLst/>
          </a:prstGeom>
        </p:spPr>
      </p:pic>
      <p:sp>
        <p:nvSpPr>
          <p:cNvPr id="10" name="Up Arrow 9"/>
          <p:cNvSpPr/>
          <p:nvPr/>
        </p:nvSpPr>
        <p:spPr>
          <a:xfrm rot="14654896">
            <a:off x="5316565" y="1757294"/>
            <a:ext cx="407063" cy="1393695"/>
          </a:xfrm>
          <a:prstGeom prst="up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Up Arrow 10"/>
          <p:cNvSpPr/>
          <p:nvPr/>
        </p:nvSpPr>
        <p:spPr>
          <a:xfrm rot="17466374">
            <a:off x="6374017" y="4352050"/>
            <a:ext cx="396401" cy="2014834"/>
          </a:xfrm>
          <a:prstGeom prst="up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Up Arrow 11"/>
          <p:cNvSpPr/>
          <p:nvPr/>
        </p:nvSpPr>
        <p:spPr>
          <a:xfrm rot="16200000">
            <a:off x="7894474" y="2163501"/>
            <a:ext cx="410547" cy="2861592"/>
          </a:xfrm>
          <a:prstGeom prst="up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TextBox 12"/>
          <p:cNvSpPr txBox="1"/>
          <p:nvPr/>
        </p:nvSpPr>
        <p:spPr>
          <a:xfrm>
            <a:off x="6449003" y="2461902"/>
            <a:ext cx="2015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Couple 1</a:t>
            </a:r>
            <a:endParaRPr lang="bg-BG" sz="4000" dirty="0"/>
          </a:p>
        </p:txBody>
      </p:sp>
      <p:sp>
        <p:nvSpPr>
          <p:cNvPr id="14" name="TextBox 13"/>
          <p:cNvSpPr txBox="1"/>
          <p:nvPr/>
        </p:nvSpPr>
        <p:spPr>
          <a:xfrm>
            <a:off x="9898132" y="3994405"/>
            <a:ext cx="2015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Couple 2</a:t>
            </a:r>
            <a:endParaRPr lang="bg-BG" sz="4000" dirty="0"/>
          </a:p>
        </p:txBody>
      </p:sp>
      <p:sp>
        <p:nvSpPr>
          <p:cNvPr id="15" name="TextBox 14"/>
          <p:cNvSpPr txBox="1"/>
          <p:nvPr/>
        </p:nvSpPr>
        <p:spPr>
          <a:xfrm>
            <a:off x="9482773" y="5817116"/>
            <a:ext cx="2015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Couple 3</a:t>
            </a:r>
            <a:endParaRPr lang="bg-BG" sz="4000" dirty="0"/>
          </a:p>
        </p:txBody>
      </p:sp>
    </p:spTree>
    <p:extLst>
      <p:ext uri="{BB962C8B-B14F-4D97-AF65-F5344CB8AC3E}">
        <p14:creationId xmlns:p14="http://schemas.microsoft.com/office/powerpoint/2010/main" val="273484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  <p:bldP spid="12" grpId="0" animBg="1"/>
      <p:bldP spid="13" grpId="0"/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JPA vs Hibernate</a:t>
            </a:r>
            <a:endParaRPr lang="bg-BG" dirty="0"/>
          </a:p>
        </p:txBody>
      </p:sp>
      <p:sp>
        <p:nvSpPr>
          <p:cNvPr id="6" name="TextBox 5"/>
          <p:cNvSpPr txBox="1"/>
          <p:nvPr/>
        </p:nvSpPr>
        <p:spPr>
          <a:xfrm>
            <a:off x="2171770" y="4259541"/>
            <a:ext cx="8713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JPA</a:t>
            </a:r>
            <a:endParaRPr lang="bg-BG" sz="4000" dirty="0"/>
          </a:p>
        </p:txBody>
      </p:sp>
      <p:sp>
        <p:nvSpPr>
          <p:cNvPr id="10" name="Up Arrow 9"/>
          <p:cNvSpPr/>
          <p:nvPr/>
        </p:nvSpPr>
        <p:spPr>
          <a:xfrm rot="14654896">
            <a:off x="5316565" y="1757294"/>
            <a:ext cx="407063" cy="1393695"/>
          </a:xfrm>
          <a:prstGeom prst="up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Up Arrow 10"/>
          <p:cNvSpPr/>
          <p:nvPr/>
        </p:nvSpPr>
        <p:spPr>
          <a:xfrm rot="17466374">
            <a:off x="5580893" y="4220771"/>
            <a:ext cx="453295" cy="1508433"/>
          </a:xfrm>
          <a:prstGeom prst="up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Up Arrow 11"/>
          <p:cNvSpPr/>
          <p:nvPr/>
        </p:nvSpPr>
        <p:spPr>
          <a:xfrm rot="16200000">
            <a:off x="8164130" y="3163190"/>
            <a:ext cx="455946" cy="1582531"/>
          </a:xfrm>
          <a:prstGeom prst="up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TextBox 12"/>
          <p:cNvSpPr txBox="1"/>
          <p:nvPr/>
        </p:nvSpPr>
        <p:spPr>
          <a:xfrm>
            <a:off x="6293000" y="2461902"/>
            <a:ext cx="22551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Hibernate</a:t>
            </a:r>
            <a:endParaRPr lang="bg-BG" sz="4000" dirty="0"/>
          </a:p>
        </p:txBody>
      </p:sp>
      <p:sp>
        <p:nvSpPr>
          <p:cNvPr id="14" name="TextBox 13"/>
          <p:cNvSpPr txBox="1"/>
          <p:nvPr/>
        </p:nvSpPr>
        <p:spPr>
          <a:xfrm>
            <a:off x="9590028" y="3981863"/>
            <a:ext cx="24354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noProof="1" smtClean="0"/>
              <a:t>EclipseLink</a:t>
            </a:r>
            <a:endParaRPr lang="en-US" sz="4000" noProof="1"/>
          </a:p>
        </p:txBody>
      </p:sp>
      <p:sp>
        <p:nvSpPr>
          <p:cNvPr id="15" name="TextBox 14"/>
          <p:cNvSpPr txBox="1"/>
          <p:nvPr/>
        </p:nvSpPr>
        <p:spPr>
          <a:xfrm>
            <a:off x="9482773" y="5817116"/>
            <a:ext cx="17645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noProof="1" smtClean="0"/>
              <a:t>TopLink</a:t>
            </a:r>
            <a:endParaRPr lang="en-US" sz="4000" noProof="1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66" y="1819222"/>
            <a:ext cx="3810000" cy="23812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003" y="472601"/>
            <a:ext cx="1943100" cy="19431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50" y="5497275"/>
            <a:ext cx="2410979" cy="81973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039" y="2415701"/>
            <a:ext cx="2211388" cy="14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55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  <p:bldP spid="12" grpId="0" animBg="1"/>
      <p:bldP spid="13" grpId="0"/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500" dirty="0" smtClean="0"/>
              <a:t>Different approaches to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Java ORM</a:t>
            </a:r>
            <a:r>
              <a:rPr lang="en-US" sz="3500" dirty="0" smtClean="0"/>
              <a:t>:</a:t>
            </a:r>
          </a:p>
          <a:p>
            <a:pPr lvl="1"/>
            <a:r>
              <a:rPr lang="en-US" dirty="0" smtClean="0"/>
              <a:t>POJO (Plain Old Java Objects) + XML mappings</a:t>
            </a:r>
          </a:p>
          <a:p>
            <a:pPr lvl="2"/>
            <a:r>
              <a:rPr lang="en-US" dirty="0" smtClean="0"/>
              <a:t>A bit old-fashioned, but very powerful</a:t>
            </a:r>
          </a:p>
          <a:p>
            <a:pPr lvl="2"/>
            <a:r>
              <a:rPr lang="en-US" dirty="0" smtClean="0"/>
              <a:t>Implemented in the "classical" Hibernate</a:t>
            </a:r>
            <a:endParaRPr lang="en-US" dirty="0"/>
          </a:p>
          <a:p>
            <a:pPr lvl="1"/>
            <a:r>
              <a:rPr lang="en-US" dirty="0" smtClean="0"/>
              <a:t>Annotated Java classes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POJO</a:t>
            </a:r>
            <a:r>
              <a:rPr lang="en-US" dirty="0" smtClean="0"/>
              <a:t>) mapped to DB tables</a:t>
            </a:r>
          </a:p>
          <a:p>
            <a:pPr lvl="2"/>
            <a:r>
              <a:rPr lang="en-US" dirty="0" smtClean="0"/>
              <a:t>The modern approach, based on Java annotations</a:t>
            </a:r>
          </a:p>
          <a:p>
            <a:pPr lvl="2"/>
            <a:r>
              <a:rPr lang="en-US" dirty="0" smtClean="0"/>
              <a:t>Easier to implement and maintain</a:t>
            </a:r>
          </a:p>
          <a:p>
            <a:pPr lvl="1"/>
            <a:r>
              <a:rPr lang="en-US" dirty="0" smtClean="0"/>
              <a:t>Code generation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A tool generates classes based on some ORM / persistence framework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ORM Approaches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4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POJO (Plain Old Java Objects) + XML mappings</a:t>
            </a: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Hibernate Implementation</a:t>
            </a:r>
            <a:endParaRPr lang="bg-BG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65785" y="1901695"/>
            <a:ext cx="4114800" cy="48197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{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int id;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String name;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private Date registrationDate;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getId()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setId(…)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getName() …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setName() …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getDate() …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setDate() …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889612" y="1988254"/>
            <a:ext cx="6767400" cy="44350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&lt;hibernate-mapping&gt;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&lt;class name="entities.Student" table="students"&gt;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&lt;id name="id" column="id"&gt;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&lt;generator class="identity" 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&lt;/id&gt;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&lt;property name="name" column="first_name" 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&lt;property name="registrationDate" column="registration_date"/&gt;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&lt;/class&gt;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&lt;/hibernate-mapping&gt;</a:t>
            </a:r>
          </a:p>
        </p:txBody>
      </p:sp>
    </p:spTree>
    <p:extLst>
      <p:ext uri="{BB962C8B-B14F-4D97-AF65-F5344CB8AC3E}">
        <p14:creationId xmlns:p14="http://schemas.microsoft.com/office/powerpoint/2010/main" val="56173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sldNum" idx="4294967295"/>
          </p:nvPr>
        </p:nvSpPr>
        <p:spPr>
          <a:xfrm>
            <a:off x="11566411" y="6525001"/>
            <a:ext cx="428822" cy="196476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2</a:t>
            </a:fld>
            <a:endParaRPr lang="en"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190413" y="1151120"/>
            <a:ext cx="11804821" cy="5570355"/>
          </a:xfrm>
          <a:prstGeom prst="rect">
            <a:avLst/>
          </a:prstGeom>
          <a:noFill/>
          <a:ln>
            <a:noFill/>
          </a:ln>
        </p:spPr>
        <p:txBody>
          <a:bodyPr lIns="108000" tIns="36000" rIns="108000" bIns="36000" anchor="t" anchorCtr="0">
            <a:noAutofit/>
          </a:bodyPr>
          <a:lstStyle/>
          <a:p>
            <a:pPr marL="870003" indent="-51435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6250"/>
              <a:buFont typeface="+mj-lt"/>
              <a:buAutoNum type="arabicPeriod"/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Maven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tx2"/>
                </a:solidFill>
              </a:rPr>
              <a:t>– as project management tools, managing dependencies</a:t>
            </a:r>
          </a:p>
          <a:p>
            <a:pPr marL="870003" indent="-51435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6250"/>
              <a:buFont typeface="+mj-lt"/>
              <a:buAutoNum type="arabicPeriod"/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ORM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tx2"/>
                </a:solidFill>
              </a:rPr>
              <a:t>– mapping Entities to DB relations</a:t>
            </a:r>
          </a:p>
          <a:p>
            <a:pPr marL="870003" indent="-51435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6250"/>
              <a:buFont typeface="+mj-lt"/>
              <a:buAutoNum type="arabicPeriod"/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Hibernate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tx2"/>
                </a:solidFill>
              </a:rPr>
              <a:t>– open source ORM provider (JPA implementation)</a:t>
            </a:r>
          </a:p>
          <a:p>
            <a:pPr marL="870003" indent="-51435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6250"/>
              <a:buFont typeface="+mj-lt"/>
              <a:buAutoNum type="arabicPeriod"/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Configuration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tx2"/>
                </a:solidFill>
              </a:rPr>
              <a:t>– how to configure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persistence unit</a:t>
            </a:r>
          </a:p>
          <a:p>
            <a:pPr marL="870003" indent="-51435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6250"/>
              <a:buFont typeface="+mj-lt"/>
              <a:buAutoNum type="arabicPeriod"/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JPA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tx2"/>
                </a:solidFill>
              </a:rPr>
              <a:t>– API for different persistence ORM providers</a:t>
            </a:r>
          </a:p>
          <a:p>
            <a:pPr marL="870003" indent="-51435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6250"/>
              <a:buFont typeface="+mj-lt"/>
              <a:buAutoNum type="arabicPeriod"/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Annotations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tx2"/>
                </a:solidFill>
              </a:rPr>
              <a:t>– meta data used by frameworks</a:t>
            </a:r>
          </a:p>
          <a:p>
            <a:pPr marL="355653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6250"/>
              <a:buNone/>
            </a:pPr>
            <a:r>
              <a:rPr lang="en-US" sz="2800" dirty="0" smtClean="0">
                <a:solidFill>
                  <a:schemeClr val="tx2"/>
                </a:solidFill>
              </a:rPr>
              <a:t>      via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reflection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  <a:p>
            <a:pPr marL="870003" indent="-51435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6250"/>
              <a:buFont typeface="+mj-lt"/>
              <a:buAutoNum type="arabicPeriod"/>
            </a:pPr>
            <a:endParaRPr lang="en-US" sz="2600" dirty="0" smtClean="0"/>
          </a:p>
          <a:p>
            <a:pPr marL="870003" indent="-51435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6250"/>
              <a:buFont typeface="+mj-lt"/>
              <a:buAutoNum type="arabicPeriod"/>
            </a:pPr>
            <a:endParaRPr lang="en-US" sz="2800" dirty="0" smtClean="0"/>
          </a:p>
          <a:p>
            <a:pPr marL="870003" indent="-51435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6250"/>
              <a:buFont typeface="+mj-lt"/>
              <a:buAutoNum type="arabicPeriod"/>
            </a:pPr>
            <a:endParaRPr lang="en" sz="3200" dirty="0"/>
          </a:p>
        </p:txBody>
      </p: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188815" y="40341"/>
            <a:ext cx="9577596" cy="1110780"/>
          </a:xfrm>
          <a:prstGeom prst="rect">
            <a:avLst/>
          </a:prstGeom>
          <a:noFill/>
          <a:ln>
            <a:noFill/>
          </a:ln>
        </p:spPr>
        <p:txBody>
          <a:bodyPr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lang="en" sz="4000" b="1" i="0" u="none" strike="noStrike" cap="none" dirty="0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Table of Contents</a:t>
            </a:r>
          </a:p>
        </p:txBody>
      </p:sp>
      <p:sp>
        <p:nvSpPr>
          <p:cNvPr id="104" name="Shape 104"/>
          <p:cNvSpPr/>
          <p:nvPr/>
        </p:nvSpPr>
        <p:spPr>
          <a:xfrm rot="201516">
            <a:off x="5387759" y="3463723"/>
            <a:ext cx="1413327" cy="31701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0000" b="1" i="0" u="none" strike="noStrike" cap="none" dirty="0">
              <a:solidFill>
                <a:srgbClr val="FFCA9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27789" y="2971800"/>
            <a:ext cx="2462505" cy="317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93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Hibernate configuration 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41216" y="1447800"/>
            <a:ext cx="11125196" cy="42080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&lt;dependencies&gt;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&lt;dependency&gt;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&lt;groupId&gt;org.hibernate&lt;/groupId&gt;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&lt;artifactId&gt;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hibernate-core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&lt;/artifactId&gt;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&lt;version&gt;5.2.3.Final&lt;/version&gt;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&lt;/dependency&gt;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&lt;dependency&gt;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&lt;groupId&gt;mysql&lt;/groupId&gt;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&lt;artifactId&gt;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mysql-connector-java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&lt;/artifactId&gt;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version&gt;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6.0.4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version&gt;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&lt;/dependency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&lt;/dependencies&gt;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41216" y="916821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pom.xml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694612" y="2870123"/>
            <a:ext cx="2590800" cy="440242"/>
          </a:xfrm>
          <a:prstGeom prst="wedgeRoundRectCallout">
            <a:avLst>
              <a:gd name="adj1" fmla="val -61119"/>
              <a:gd name="adj2" fmla="val -3194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Hibernate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704012" y="4724400"/>
            <a:ext cx="2590800" cy="440242"/>
          </a:xfrm>
          <a:prstGeom prst="wedgeRoundRectCallout">
            <a:avLst>
              <a:gd name="adj1" fmla="val -38766"/>
              <a:gd name="adj2" fmla="val -8041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MySQL connector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8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Hibernate configuration 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41216" y="1447800"/>
            <a:ext cx="11125196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&lt;?xml version='1.0' encoding='utf-8'?&gt;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hibernate-configuration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PUBLIC "-//Hibernate/Hibernate Configuration DTD//EN"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"http://www.hibernate.org/dtd/hibernate-configuration-3.0.dtd"&gt;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&lt;hibernate-configuration&gt;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&lt;session-factory&gt;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&lt;property name="hibernate.dialect"&gt;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org.hibernate.dialect.MySQL5Dialect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&lt;/property&gt;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&lt;property name="hibernate.connection.driver_class"&gt;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com.mysql.jdbc.Driver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&lt;/property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41216" y="916821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hibernate.cfg.xml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170612" y="1993316"/>
            <a:ext cx="2590800" cy="440242"/>
          </a:xfrm>
          <a:prstGeom prst="wedgeRoundRectCallout">
            <a:avLst>
              <a:gd name="adj1" fmla="val -61119"/>
              <a:gd name="adj2" fmla="val -3194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Configuration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228012" y="4648200"/>
            <a:ext cx="2590800" cy="440242"/>
          </a:xfrm>
          <a:prstGeom prst="wedgeRoundRectCallout">
            <a:avLst>
              <a:gd name="adj1" fmla="val -61119"/>
              <a:gd name="adj2" fmla="val -3194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Dialect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032706" y="5744900"/>
            <a:ext cx="2590800" cy="440242"/>
          </a:xfrm>
          <a:prstGeom prst="wedgeRoundRectCallout">
            <a:avLst>
              <a:gd name="adj1" fmla="val -61119"/>
              <a:gd name="adj2" fmla="val -3194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Driver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52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Hibernate configuration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41216" y="1447800"/>
            <a:ext cx="11125196" cy="52237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&lt;!--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 Settings --&gt;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&lt;property name="hibernate.connection.url"&gt;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jdbc:mysql://localhost:3306/school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&lt;/property&gt;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&lt;property name="hibernate.connection.username"&gt;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root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&lt;/property&gt;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&lt;property name="hibernate.connection.password"&gt;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1234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&lt;/property&gt;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&lt;property name="hbm2ddl.auto"&gt;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&lt;/property&gt;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41216" y="916821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hibernate.cfg.xml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8075612" y="2590800"/>
            <a:ext cx="2590800" cy="440242"/>
          </a:xfrm>
          <a:prstGeom prst="wedgeRoundRectCallout">
            <a:avLst>
              <a:gd name="adj1" fmla="val -61119"/>
              <a:gd name="adj2" fmla="val -3194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DB URL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3579812" y="3626686"/>
            <a:ext cx="2590800" cy="440242"/>
          </a:xfrm>
          <a:prstGeom prst="wedgeRoundRectCallout">
            <a:avLst>
              <a:gd name="adj1" fmla="val -61119"/>
              <a:gd name="adj2" fmla="val -3194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User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578224" y="4693621"/>
            <a:ext cx="2590800" cy="440242"/>
          </a:xfrm>
          <a:prstGeom prst="wedgeRoundRectCallout">
            <a:avLst>
              <a:gd name="adj1" fmla="val -61119"/>
              <a:gd name="adj2" fmla="val -3194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Pass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3808412" y="5730076"/>
            <a:ext cx="2590800" cy="440242"/>
          </a:xfrm>
          <a:prstGeom prst="wedgeRoundRectCallout">
            <a:avLst>
              <a:gd name="adj1" fmla="val -61119"/>
              <a:gd name="adj2" fmla="val -3194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Auto strategy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02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Hibernate configuration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41216" y="1447800"/>
            <a:ext cx="11125196" cy="21767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&lt;!-- List of XML mapping files --&gt;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&lt;mapping resource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=“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student.hbm.xml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&lt;/session-factory&gt;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&lt;/hibernate-configuration&gt;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41216" y="916821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hibernate.cfg.xml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932612" y="2536166"/>
            <a:ext cx="2590800" cy="440242"/>
          </a:xfrm>
          <a:prstGeom prst="wedgeRoundRectCallout">
            <a:avLst>
              <a:gd name="adj1" fmla="val -61119"/>
              <a:gd name="adj2" fmla="val -3194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Mappings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17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Hibernate mapping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41216" y="1447800"/>
            <a:ext cx="11125196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&lt;?xml version="1.0" encoding="utf-8"?&gt;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hibernate-mapping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"-//Hibernate/Hibernate Mapping DTD//EN"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"http://www.hibernate.org/dtd/hibernate-mapping-3.0.dtd"&gt;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&lt;hibernate-mapping&gt;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&lt;class name="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entities.Student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table="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&lt;id name="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column="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&lt;generator class="identity"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&lt;/id&gt;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&lt;property name="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column="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first_name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&lt;property name="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registrationDate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column="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registration_date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&lt;/class&gt;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&lt;/hibernate-mapping&gt;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41216" y="916821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tudent.hbm.xml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551612" y="1898575"/>
            <a:ext cx="2590800" cy="440242"/>
          </a:xfrm>
          <a:prstGeom prst="wedgeRoundRectCallout">
            <a:avLst>
              <a:gd name="adj1" fmla="val -61119"/>
              <a:gd name="adj2" fmla="val -3194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Mapping file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975612" y="3457409"/>
            <a:ext cx="2590800" cy="440242"/>
          </a:xfrm>
          <a:prstGeom prst="wedgeRoundRectCallout">
            <a:avLst>
              <a:gd name="adj1" fmla="val -63472"/>
              <a:gd name="adj2" fmla="val -771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Class mapping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143544" y="3940792"/>
            <a:ext cx="2590800" cy="440242"/>
          </a:xfrm>
          <a:prstGeom prst="wedgeRoundRectCallout">
            <a:avLst>
              <a:gd name="adj1" fmla="val -57590"/>
              <a:gd name="adj2" fmla="val -2502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Field mapping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8685212" y="4505670"/>
            <a:ext cx="2590800" cy="440242"/>
          </a:xfrm>
          <a:prstGeom prst="wedgeRoundRectCallout">
            <a:avLst>
              <a:gd name="adj1" fmla="val -65825"/>
              <a:gd name="adj2" fmla="val 3036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Field mapping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8438944" y="5694173"/>
            <a:ext cx="2590800" cy="440242"/>
          </a:xfrm>
          <a:prstGeom prst="wedgeRoundRectCallout">
            <a:avLst>
              <a:gd name="adj1" fmla="val -31119"/>
              <a:gd name="adj2" fmla="val -9079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Field mapping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63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Hibernate sessions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41216" y="1447800"/>
            <a:ext cx="11125196" cy="42080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main(String[] args)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Configuration cfg = new Configuration();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cfg.configure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SessionFactory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sessionFactory =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cfg.buildSessionFactory();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Session session = sessionFactory.openSession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session.beginTransaction();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2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Your Code Here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session.getTransaction().commit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session.close();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41216" y="916821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Demo.java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621119" y="5134174"/>
            <a:ext cx="3214800" cy="417067"/>
          </a:xfrm>
          <a:prstGeom prst="wedgeRoundRectCallout">
            <a:avLst>
              <a:gd name="adj1" fmla="val -31119"/>
              <a:gd name="adj2" fmla="val -9079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Transaction commit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230295" y="2435515"/>
            <a:ext cx="2590800" cy="440242"/>
          </a:xfrm>
          <a:prstGeom prst="wedgeRoundRectCallout">
            <a:avLst>
              <a:gd name="adj1" fmla="val -31119"/>
              <a:gd name="adj2" fmla="val -9079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Service Registry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923212" y="3744902"/>
            <a:ext cx="2590800" cy="440242"/>
          </a:xfrm>
          <a:prstGeom prst="wedgeRoundRectCallout">
            <a:avLst>
              <a:gd name="adj1" fmla="val -31119"/>
              <a:gd name="adj2" fmla="val -9079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Session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81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Hibernate save data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41216" y="1447800"/>
            <a:ext cx="11125196" cy="35309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main(String[] args)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//…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session.beginTransaction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Student joro = new Student();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session.save(student);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session.getTransaction().commit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session.close();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41216" y="916821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Demo.java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5484812" y="3352800"/>
            <a:ext cx="2590800" cy="440242"/>
          </a:xfrm>
          <a:prstGeom prst="wedgeRoundRectCallout">
            <a:avLst>
              <a:gd name="adj1" fmla="val -59943"/>
              <a:gd name="adj2" fmla="val -3194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Save object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59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Hibernate retrieve data by Get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41216" y="1447800"/>
            <a:ext cx="11125196" cy="319239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main(String[] args)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//…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session.beginTransaction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student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(Student) session.get(Student.class, 1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session.getTransaction().commit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session.close();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41216" y="916821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Demo.java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389812" y="3429000"/>
            <a:ext cx="2590800" cy="440242"/>
          </a:xfrm>
          <a:prstGeom prst="wedgeRoundRectCallout">
            <a:avLst>
              <a:gd name="adj1" fmla="val -31119"/>
              <a:gd name="adj2" fmla="val -9079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Get object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2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Hibernate retrieve data by Query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41216" y="1447800"/>
            <a:ext cx="11125196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main(String[] args)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//…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session.beginTransaction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List&lt;Student&gt; studentList = session.createQuery("FROM Student ").list();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for (Student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studentList)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System.out.println(student.getId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session.getTransaction().commit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session.close();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41216" y="916821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Demo.java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204504" y="3434900"/>
            <a:ext cx="2590800" cy="440242"/>
          </a:xfrm>
          <a:prstGeom prst="wedgeRoundRectCallout">
            <a:avLst>
              <a:gd name="adj1" fmla="val -31119"/>
              <a:gd name="adj2" fmla="val -9079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Get list of objects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85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Hibernate Querying Language - HQL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41216" y="1447800"/>
            <a:ext cx="11125196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"FROM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Student"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41216" y="916821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441216" y="3159155"/>
            <a:ext cx="11125196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"FROM Student WHERE name = 'John'"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441216" y="2628176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 + WHERE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454868" y="5057405"/>
            <a:ext cx="11125196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"FROM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AS s </a:t>
            </a:r>
          </a:p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 s.major AS major"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454868" y="4526426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 + JOIN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08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accent1"/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 smtClean="0">
                <a:solidFill>
                  <a:schemeClr val="tx2"/>
                </a:solidFill>
              </a:rPr>
              <a:t>#db-advanced</a:t>
            </a:r>
            <a:endParaRPr lang="en-US" sz="6000" b="1" noProof="1" smtClean="0">
              <a:solidFill>
                <a:schemeClr val="tx2"/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29832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Hibernate retrieve data by Criteria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41216" y="1447800"/>
            <a:ext cx="11125196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main(String[] args)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//…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session.beginTransaction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List&lt;Student&gt; studentList = session.createCriteria(Student.class).list();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for (Student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studentList)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System.out.println(student.getId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session.getTransaction().commit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session.close();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41216" y="916821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Demo.java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847012" y="3237288"/>
            <a:ext cx="2590800" cy="440242"/>
          </a:xfrm>
          <a:prstGeom prst="wedgeRoundRectCallout">
            <a:avLst>
              <a:gd name="adj1" fmla="val -61119"/>
              <a:gd name="adj2" fmla="val -1810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Get list of objects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89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69" y="19051"/>
            <a:ext cx="12192000" cy="683895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257" y="-19050"/>
            <a:ext cx="12188825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JPA</a:t>
            </a:r>
            <a:endParaRPr lang="en-US" sz="8000" b="1" dirty="0">
              <a:ln>
                <a:solidFill>
                  <a:schemeClr val="bg1"/>
                </a:solidFill>
              </a:ln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97336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About JPA</a:t>
            </a:r>
          </a:p>
        </p:txBody>
      </p:sp>
      <p:sp>
        <p:nvSpPr>
          <p:cNvPr id="567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3200" dirty="0"/>
              <a:t>What is Java Persistence API (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JPA</a:t>
            </a:r>
            <a:r>
              <a:rPr lang="en-US" sz="3200" dirty="0"/>
              <a:t>)?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Database persistence technology for </a:t>
            </a:r>
            <a:r>
              <a:rPr lang="en-US" dirty="0" smtClean="0"/>
              <a:t>Java (official standard)</a:t>
            </a:r>
            <a:endParaRPr lang="en-US" dirty="0"/>
          </a:p>
          <a:p>
            <a:pPr lvl="2">
              <a:lnSpc>
                <a:spcPct val="100000"/>
              </a:lnSpc>
              <a:defRPr/>
            </a:pPr>
            <a:r>
              <a:rPr lang="en-US" sz="2800" dirty="0"/>
              <a:t>Object-relational mapping (ORM) </a:t>
            </a:r>
            <a:r>
              <a:rPr lang="en-US" sz="2800" dirty="0" smtClean="0"/>
              <a:t>technology</a:t>
            </a:r>
            <a:endParaRPr lang="en-US" sz="2800" dirty="0"/>
          </a:p>
          <a:p>
            <a:pPr lvl="2">
              <a:lnSpc>
                <a:spcPct val="100000"/>
              </a:lnSpc>
              <a:defRPr/>
            </a:pPr>
            <a:r>
              <a:rPr lang="en-US" sz="2800" dirty="0"/>
              <a:t>Operates with POJO </a:t>
            </a:r>
            <a:r>
              <a:rPr lang="en-US" sz="2800" dirty="0" smtClean="0"/>
              <a:t>entities with annotations or XML mappings</a:t>
            </a:r>
            <a:endParaRPr lang="en-US" sz="2800" dirty="0"/>
          </a:p>
          <a:p>
            <a:pPr lvl="2">
              <a:lnSpc>
                <a:spcPct val="100000"/>
              </a:lnSpc>
              <a:defRPr/>
            </a:pPr>
            <a:r>
              <a:rPr lang="en-US" sz="2800" dirty="0" smtClean="0"/>
              <a:t>Implemented by many ORM engines: Hibernate, </a:t>
            </a:r>
            <a:r>
              <a:rPr lang="en-US" sz="2800" noProof="1" smtClean="0"/>
              <a:t>EclipseLink</a:t>
            </a:r>
            <a:r>
              <a:rPr lang="en-US" sz="2800" dirty="0" smtClean="0"/>
              <a:t>, …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JPA </a:t>
            </a:r>
            <a:r>
              <a:rPr lang="en-US" dirty="0"/>
              <a:t>maps Java classes to database tables</a:t>
            </a:r>
          </a:p>
          <a:p>
            <a:pPr lvl="2">
              <a:lnSpc>
                <a:spcPct val="100000"/>
              </a:lnSpc>
              <a:defRPr/>
            </a:pPr>
            <a:r>
              <a:rPr lang="en-US" sz="2800" dirty="0"/>
              <a:t>Maps relationships between tables as associations between classes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Provides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CRUD</a:t>
            </a:r>
            <a:r>
              <a:rPr lang="en-US" dirty="0"/>
              <a:t> </a:t>
            </a:r>
            <a:r>
              <a:rPr lang="en-US" dirty="0" smtClean="0"/>
              <a:t>functionality and queries</a:t>
            </a:r>
            <a:endParaRPr lang="en-US" dirty="0"/>
          </a:p>
          <a:p>
            <a:pPr lvl="2">
              <a:lnSpc>
                <a:spcPct val="100000"/>
              </a:lnSpc>
              <a:defRPr/>
            </a:pPr>
            <a:r>
              <a:rPr lang="en-US" sz="2800" dirty="0"/>
              <a:t>Create, read, update, </a:t>
            </a:r>
            <a:r>
              <a:rPr lang="en-US" sz="2800" dirty="0" smtClean="0"/>
              <a:t>delete + queries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4907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JPA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entity </a:t>
            </a:r>
            <a:r>
              <a:rPr lang="en-US" dirty="0" smtClean="0"/>
              <a:t>is just </a:t>
            </a:r>
            <a:r>
              <a:rPr lang="en-US" dirty="0"/>
              <a:t>a POJO </a:t>
            </a:r>
            <a:r>
              <a:rPr lang="en-US" dirty="0" smtClean="0"/>
              <a:t>class</a:t>
            </a:r>
            <a:endParaRPr lang="en-US" dirty="0"/>
          </a:p>
          <a:p>
            <a:pPr lvl="1"/>
            <a:r>
              <a:rPr lang="en-US" dirty="0"/>
              <a:t>Abstract or concrete top level Java class </a:t>
            </a:r>
          </a:p>
          <a:p>
            <a:r>
              <a:rPr lang="en-US" dirty="0"/>
              <a:t>Non-final fields/properties, no-arguments constructor</a:t>
            </a:r>
          </a:p>
          <a:p>
            <a:r>
              <a:rPr lang="en-US" dirty="0"/>
              <a:t>No required interfaces</a:t>
            </a:r>
          </a:p>
          <a:p>
            <a:r>
              <a:rPr lang="en-US" dirty="0" smtClean="0"/>
              <a:t>Direct </a:t>
            </a:r>
            <a:r>
              <a:rPr lang="en-US" dirty="0"/>
              <a:t>field or property-based access</a:t>
            </a:r>
          </a:p>
          <a:p>
            <a:r>
              <a:rPr lang="en-US" dirty="0"/>
              <a:t>Getter/setter can contain logic (e.g. validation)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Entities in JPA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19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ORM Frameworks </a:t>
            </a:r>
            <a:r>
              <a:rPr lang="en-US" dirty="0"/>
              <a:t>map OOP classes to database tables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JPA – </a:t>
            </a:r>
            <a:r>
              <a:rPr lang="en-US" dirty="0"/>
              <a:t>Overview</a:t>
            </a:r>
          </a:p>
        </p:txBody>
      </p:sp>
      <p:pic>
        <p:nvPicPr>
          <p:cNvPr id="2050" name="Picture 2" descr="http://www.agile-code.com/blog/wp-content/uploads/2013/03/ORMMapp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6" y="2051141"/>
            <a:ext cx="8385176" cy="4300396"/>
          </a:xfrm>
          <a:prstGeom prst="roundRect">
            <a:avLst>
              <a:gd name="adj" fmla="val 74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74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DB Tables to Classes</a:t>
            </a:r>
            <a:endParaRPr lang="bg-BG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69224"/>
              </p:ext>
            </p:extLst>
          </p:nvPr>
        </p:nvGraphicFramePr>
        <p:xfrm>
          <a:off x="353960" y="3255390"/>
          <a:ext cx="3435066" cy="144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5066">
                  <a:extLst>
                    <a:ext uri="{9D8B030D-6E8A-4147-A177-3AD203B41FA5}">
                      <a16:colId xmlns:a16="http://schemas.microsoft.com/office/drawing/2014/main" val="2367107057"/>
                    </a:ext>
                  </a:extLst>
                </a:gridCol>
              </a:tblGrid>
              <a:tr h="142940">
                <a:tc>
                  <a:txBody>
                    <a:bodyPr/>
                    <a:lstStyle/>
                    <a:p>
                      <a:r>
                        <a:rPr lang="en-US" sz="2100" dirty="0" smtClean="0"/>
                        <a:t>Student</a:t>
                      </a:r>
                      <a:endParaRPr lang="bg-BG" sz="2100" dirty="0"/>
                    </a:p>
                  </a:txBody>
                  <a:tcPr marL="82441" marR="82441" marT="41220" marB="41220"/>
                </a:tc>
                <a:extLst>
                  <a:ext uri="{0D108BD9-81ED-4DB2-BD59-A6C34878D82A}">
                    <a16:rowId xmlns:a16="http://schemas.microsoft.com/office/drawing/2014/main" val="283929760"/>
                  </a:ext>
                </a:extLst>
              </a:tr>
              <a:tr h="741974">
                <a:tc>
                  <a:txBody>
                    <a:bodyPr/>
                    <a:lstStyle/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100" noProof="1" smtClean="0"/>
                        <a:t>id: int</a:t>
                      </a: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100" noProof="1" smtClean="0"/>
                        <a:t>name: String</a:t>
                      </a:r>
                    </a:p>
                    <a:p>
                      <a:pPr marL="342900" indent="-342900" algn="l">
                        <a:buFontTx/>
                        <a:buChar char="-"/>
                      </a:pPr>
                      <a:r>
                        <a:rPr lang="en-US" sz="2100" noProof="1" smtClean="0"/>
                        <a:t>birthDate:</a:t>
                      </a:r>
                      <a:r>
                        <a:rPr lang="en-US" sz="2100" baseline="0" noProof="1" smtClean="0"/>
                        <a:t> Date</a:t>
                      </a:r>
                      <a:endParaRPr lang="en-US" sz="2100" baseline="0" noProof="1" smtClean="0"/>
                    </a:p>
                  </a:txBody>
                  <a:tcPr marL="82441" marR="82441" marT="41220" marB="41220"/>
                </a:tc>
                <a:extLst>
                  <a:ext uri="{0D108BD9-81ED-4DB2-BD59-A6C34878D82A}">
                    <a16:rowId xmlns:a16="http://schemas.microsoft.com/office/drawing/2014/main" val="3054292929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89164"/>
              </p:ext>
            </p:extLst>
          </p:nvPr>
        </p:nvGraphicFramePr>
        <p:xfrm>
          <a:off x="8345757" y="3255390"/>
          <a:ext cx="3435066" cy="144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5066">
                  <a:extLst>
                    <a:ext uri="{9D8B030D-6E8A-4147-A177-3AD203B41FA5}">
                      <a16:colId xmlns:a16="http://schemas.microsoft.com/office/drawing/2014/main" val="2367107057"/>
                    </a:ext>
                  </a:extLst>
                </a:gridCol>
              </a:tblGrid>
              <a:tr h="142940">
                <a:tc>
                  <a:txBody>
                    <a:bodyPr/>
                    <a:lstStyle/>
                    <a:p>
                      <a:r>
                        <a:rPr lang="en-US" sz="2100" dirty="0" smtClean="0"/>
                        <a:t>students</a:t>
                      </a:r>
                      <a:endParaRPr lang="bg-BG" sz="2100" dirty="0"/>
                    </a:p>
                  </a:txBody>
                  <a:tcPr marL="82441" marR="82441" marT="41220" marB="41220"/>
                </a:tc>
                <a:extLst>
                  <a:ext uri="{0D108BD9-81ED-4DB2-BD59-A6C34878D82A}">
                    <a16:rowId xmlns:a16="http://schemas.microsoft.com/office/drawing/2014/main" val="283929760"/>
                  </a:ext>
                </a:extLst>
              </a:tr>
              <a:tr h="741974">
                <a:tc>
                  <a:txBody>
                    <a:bodyPr/>
                    <a:lstStyle/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100" dirty="0" smtClean="0"/>
                        <a:t>id: INT</a:t>
                      </a: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100" noProof="1" smtClean="0"/>
                        <a:t>name: VARCHAR(50)</a:t>
                      </a:r>
                    </a:p>
                    <a:p>
                      <a:pPr marL="342900" indent="-342900" algn="l">
                        <a:buFontTx/>
                        <a:buChar char="-"/>
                      </a:pPr>
                      <a:r>
                        <a:rPr lang="en-US" sz="2100" noProof="1" smtClean="0"/>
                        <a:t>birth_date:</a:t>
                      </a:r>
                      <a:r>
                        <a:rPr lang="en-US" sz="2100" baseline="0" noProof="1" smtClean="0"/>
                        <a:t> Date</a:t>
                      </a:r>
                      <a:endParaRPr lang="en-US" sz="2100" baseline="0" noProof="1" smtClean="0"/>
                    </a:p>
                  </a:txBody>
                  <a:tcPr marL="82441" marR="82441" marT="41220" marB="41220"/>
                </a:tc>
                <a:extLst>
                  <a:ext uri="{0D108BD9-81ED-4DB2-BD59-A6C34878D82A}">
                    <a16:rowId xmlns:a16="http://schemas.microsoft.com/office/drawing/2014/main" val="3054292929"/>
                  </a:ext>
                </a:extLst>
              </a:tr>
            </a:tbl>
          </a:graphicData>
        </a:graphic>
      </p:graphicFrame>
      <p:sp>
        <p:nvSpPr>
          <p:cNvPr id="31" name="Cloud 30"/>
          <p:cNvSpPr/>
          <p:nvPr/>
        </p:nvSpPr>
        <p:spPr>
          <a:xfrm>
            <a:off x="4386132" y="3112017"/>
            <a:ext cx="2979161" cy="1536183"/>
          </a:xfrm>
          <a:prstGeom prst="cloud">
            <a:avLst/>
          </a:prstGeom>
          <a:solidFill>
            <a:srgbClr val="515B64"/>
          </a:solidFill>
          <a:ln w="57150" cap="rnd">
            <a:solidFill>
              <a:schemeClr val="accent5">
                <a:lumMod val="20000"/>
                <a:lumOff val="80000"/>
                <a:alpha val="25000"/>
              </a:schemeClr>
            </a:solidFill>
            <a:rou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0" tIns="0" rIns="0" bIns="0" anchor="ctr" anchorCtr="0"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cs typeface="Consolas" pitchFamily="49" charset="0"/>
              </a:rPr>
              <a:t>ORM</a:t>
            </a:r>
            <a:endParaRPr lang="en-US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itchFamily="34" charset="0"/>
              <a:cs typeface="Consolas" pitchFamily="49" charset="0"/>
            </a:endParaRP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Framework</a:t>
            </a:r>
            <a:endParaRPr lang="en-US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itchFamily="34" charset="0"/>
              <a:cs typeface="Consolas" pitchFamily="49" charset="0"/>
            </a:endParaRPr>
          </a:p>
        </p:txBody>
      </p:sp>
      <p:pic>
        <p:nvPicPr>
          <p:cNvPr id="32" name="Picture 31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31847">
            <a:off x="6709865" y="4336253"/>
            <a:ext cx="943824" cy="623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1600" dist="12700" dir="2700000" sx="110000" sy="11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33" name="Picture 32"/>
          <p:cNvPicPr>
            <a:picLocks noChangeAspect="1" noChangeArrowheads="1"/>
          </p:cNvPicPr>
          <p:nvPr/>
        </p:nvPicPr>
        <p:blipFill>
          <a:blip r:embed="rId4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56795" flipH="1" flipV="1">
            <a:off x="6738511" y="2811001"/>
            <a:ext cx="831494" cy="599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1600" dist="12700" dir="2700000" sx="110000" sy="11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34" name="Picture 33"/>
          <p:cNvPicPr>
            <a:picLocks noChangeAspect="1" noChangeArrowheads="1"/>
          </p:cNvPicPr>
          <p:nvPr/>
        </p:nvPicPr>
        <p:blipFill>
          <a:blip r:embed="rId5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77975" flipV="1">
            <a:off x="4517596" y="2844229"/>
            <a:ext cx="811735" cy="67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1600" dist="12700" dir="2700000" sx="110000" sy="11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35" name="Picture 34"/>
          <p:cNvPicPr>
            <a:picLocks noChangeAspect="1" noChangeArrowheads="1"/>
          </p:cNvPicPr>
          <p:nvPr/>
        </p:nvPicPr>
        <p:blipFill>
          <a:blip r:embed="rId6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304629" flipV="1">
            <a:off x="4349201" y="4391272"/>
            <a:ext cx="943824" cy="582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1600" dist="12700" dir="2700000" sx="110000" sy="11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789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63197" cy="721659"/>
          </a:xfrm>
        </p:spPr>
        <p:txBody>
          <a:bodyPr/>
          <a:lstStyle/>
          <a:p>
            <a:r>
              <a:rPr lang="en-US" dirty="0" smtClean="0"/>
              <a:t>Entity Class: Student</a:t>
            </a:r>
            <a:endParaRPr lang="bg-BG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41216" y="1447800"/>
            <a:ext cx="11125196" cy="42080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Entity @Table(name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"students")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Student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@Id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@GeneratedValue(strategy = GenerationType.IDENTITY)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@Column(name = "id")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int id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@Column(name = "name", length = 50)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String name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@Column(name =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“birth_date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Date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birthDate;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br>
              <a:rPr lang="en-US" sz="22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endParaRPr lang="en-US" sz="22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441216" y="916821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Student.java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81461"/>
              </p:ext>
            </p:extLst>
          </p:nvPr>
        </p:nvGraphicFramePr>
        <p:xfrm>
          <a:off x="8034479" y="4114800"/>
          <a:ext cx="3435066" cy="144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5066">
                  <a:extLst>
                    <a:ext uri="{9D8B030D-6E8A-4147-A177-3AD203B41FA5}">
                      <a16:colId xmlns:a16="http://schemas.microsoft.com/office/drawing/2014/main" val="2367107057"/>
                    </a:ext>
                  </a:extLst>
                </a:gridCol>
              </a:tblGrid>
              <a:tr h="142940">
                <a:tc>
                  <a:txBody>
                    <a:bodyPr/>
                    <a:lstStyle/>
                    <a:p>
                      <a:r>
                        <a:rPr lang="en-US" sz="2100" dirty="0" smtClean="0"/>
                        <a:t>Student</a:t>
                      </a:r>
                      <a:endParaRPr lang="bg-BG" sz="2100" dirty="0"/>
                    </a:p>
                  </a:txBody>
                  <a:tcPr marL="82441" marR="82441" marT="41220" marB="41220"/>
                </a:tc>
                <a:extLst>
                  <a:ext uri="{0D108BD9-81ED-4DB2-BD59-A6C34878D82A}">
                    <a16:rowId xmlns:a16="http://schemas.microsoft.com/office/drawing/2014/main" val="283929760"/>
                  </a:ext>
                </a:extLst>
              </a:tr>
              <a:tr h="741974">
                <a:tc>
                  <a:txBody>
                    <a:bodyPr/>
                    <a:lstStyle/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100" dirty="0" smtClean="0"/>
                        <a:t>id: </a:t>
                      </a:r>
                      <a:r>
                        <a:rPr lang="en-US" sz="2100" dirty="0" err="1" smtClean="0"/>
                        <a:t>int</a:t>
                      </a:r>
                      <a:endParaRPr lang="en-US" sz="2100" dirty="0" smtClean="0"/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100" dirty="0" smtClean="0"/>
                        <a:t>name: String</a:t>
                      </a:r>
                    </a:p>
                    <a:p>
                      <a:pPr marL="342900" indent="-342900" algn="l">
                        <a:buFontTx/>
                        <a:buChar char="-"/>
                      </a:pPr>
                      <a:r>
                        <a:rPr lang="en-US" sz="2100" dirty="0" err="1" smtClean="0"/>
                        <a:t>registrationDate</a:t>
                      </a:r>
                      <a:r>
                        <a:rPr lang="en-US" sz="2100" dirty="0" smtClean="0"/>
                        <a:t>:</a:t>
                      </a:r>
                      <a:r>
                        <a:rPr lang="en-US" sz="2100" baseline="0" dirty="0" smtClean="0"/>
                        <a:t> Date</a:t>
                      </a:r>
                    </a:p>
                  </a:txBody>
                  <a:tcPr marL="82441" marR="82441" marT="41220" marB="41220"/>
                </a:tc>
                <a:extLst>
                  <a:ext uri="{0D108BD9-81ED-4DB2-BD59-A6C34878D82A}">
                    <a16:rowId xmlns:a16="http://schemas.microsoft.com/office/drawing/2014/main" val="3054292929"/>
                  </a:ext>
                </a:extLst>
              </a:tr>
            </a:tbl>
          </a:graphicData>
        </a:graphic>
      </p:graphicFrame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991340" y="1617158"/>
            <a:ext cx="2590800" cy="440242"/>
          </a:xfrm>
          <a:prstGeom prst="wedgeRoundRectCallout">
            <a:avLst>
              <a:gd name="adj1" fmla="val -61119"/>
              <a:gd name="adj2" fmla="val -3194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Set table name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1979612" y="2213445"/>
            <a:ext cx="2590800" cy="376158"/>
          </a:xfrm>
          <a:prstGeom prst="wedgeRoundRectCallout">
            <a:avLst>
              <a:gd name="adj1" fmla="val -59018"/>
              <a:gd name="adj2" fmla="val -1169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Primary key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9404434" y="2521863"/>
            <a:ext cx="2590800" cy="376158"/>
          </a:xfrm>
          <a:prstGeom prst="wedgeRoundRectCallout">
            <a:avLst>
              <a:gd name="adj1" fmla="val -59018"/>
              <a:gd name="adj2" fmla="val -1169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Identity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4695940" y="2911328"/>
            <a:ext cx="2590800" cy="376158"/>
          </a:xfrm>
          <a:prstGeom prst="wedgeRoundRectCallout">
            <a:avLst>
              <a:gd name="adj1" fmla="val -59018"/>
              <a:gd name="adj2" fmla="val -1169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Column name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7085012" y="3494732"/>
            <a:ext cx="3276600" cy="376158"/>
          </a:xfrm>
          <a:prstGeom prst="wedgeRoundRectCallout">
            <a:avLst>
              <a:gd name="adj1" fmla="val -59018"/>
              <a:gd name="adj2" fmla="val -1169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Column name + length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5782772" y="4213790"/>
            <a:ext cx="2203273" cy="376158"/>
          </a:xfrm>
          <a:prstGeom prst="wedgeRoundRectCallout">
            <a:avLst>
              <a:gd name="adj1" fmla="val -59018"/>
              <a:gd name="adj2" fmla="val -1169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Column name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11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@Entity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- Declares </a:t>
            </a:r>
            <a:r>
              <a:rPr lang="en-US" dirty="0"/>
              <a:t>the class as an entity or a table.  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@Table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- Declares </a:t>
            </a:r>
            <a:r>
              <a:rPr lang="en-US" dirty="0"/>
              <a:t>table name. </a:t>
            </a:r>
            <a:endParaRPr lang="en-US" dirty="0" smtClean="0"/>
          </a:p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@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Basic </a:t>
            </a:r>
            <a:r>
              <a:rPr lang="en-GB" dirty="0" smtClean="0"/>
              <a:t>-  </a:t>
            </a:r>
            <a:r>
              <a:rPr lang="en-GB" dirty="0"/>
              <a:t>Specifies non-constraint fields explicitly. </a:t>
            </a:r>
            <a:endParaRPr lang="en-GB" dirty="0" smtClean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@Id </a:t>
            </a:r>
            <a:r>
              <a:rPr lang="en-US" dirty="0" smtClean="0"/>
              <a:t>- Specifies </a:t>
            </a:r>
            <a:r>
              <a:rPr lang="en-US" dirty="0"/>
              <a:t>the property, use for identity (primary key of a table) of the class. 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@GeneratedValue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- Specifies </a:t>
            </a:r>
            <a:r>
              <a:rPr lang="en-US" dirty="0"/>
              <a:t>how the identity attribute can be initialized such as automatic, manual, or value taken from a sequence table. 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@Transient </a:t>
            </a:r>
            <a:r>
              <a:rPr lang="en-US" dirty="0" smtClean="0"/>
              <a:t>- Specifies </a:t>
            </a:r>
            <a:r>
              <a:rPr lang="en-US" dirty="0"/>
              <a:t>the property that is not persistent, i.e., the value is never stored in the database. 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@Column </a:t>
            </a:r>
            <a:r>
              <a:rPr lang="en-US" dirty="0" smtClean="0"/>
              <a:t>-Specifies </a:t>
            </a:r>
            <a:r>
              <a:rPr lang="en-US" dirty="0"/>
              <a:t>the column attribute for the persistence property. 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5841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JPA configuration 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41216" y="1447800"/>
            <a:ext cx="11125196" cy="42080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&lt;dependencies&gt;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&lt;dependency&gt;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&lt;groupId&gt;org.hibernate&lt;/groupId&gt;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&lt;artifactId&gt;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hibernate-core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&lt;/artifactId&gt;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version&gt;5.2.3.Final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&lt;/version&gt;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&lt;/dependency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&lt;dependency&gt;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&lt;groupId&gt;mysql&lt;/groupId&gt;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&lt;artifactId&gt;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mysql-connector-java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&lt;/artifactId&gt;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&lt;version&gt;6.0.4&lt;/version&gt;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&lt;/dependency&gt;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&lt;/dependencies&gt;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41216" y="916821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pom.xml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780212" y="3338976"/>
            <a:ext cx="2590800" cy="440242"/>
          </a:xfrm>
          <a:prstGeom prst="wedgeRoundRectCallout">
            <a:avLst>
              <a:gd name="adj1" fmla="val -28178"/>
              <a:gd name="adj2" fmla="val -8387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JPA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475412" y="4800600"/>
            <a:ext cx="2590800" cy="440242"/>
          </a:xfrm>
          <a:prstGeom prst="wedgeRoundRectCallout">
            <a:avLst>
              <a:gd name="adj1" fmla="val -28178"/>
              <a:gd name="adj2" fmla="val -8387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MySQL Connector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31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012" y="1180429"/>
            <a:ext cx="4562987" cy="522374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JPA Configuration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463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7295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653" y="0"/>
            <a:ext cx="12188825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Maven</a:t>
            </a:r>
            <a:endParaRPr lang="en-US" sz="8000" b="1" dirty="0">
              <a:ln>
                <a:solidFill>
                  <a:schemeClr val="bg1"/>
                </a:solidFill>
              </a:ln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79023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JPA Configuration</a:t>
            </a:r>
            <a:endParaRPr lang="bg-BG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392320" y="1343871"/>
            <a:ext cx="11586086" cy="537760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&lt;?xml version="1.0" encoding="UTF-8"?&gt;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&lt;persistence xmlns="http://java.sun.com/xml/ns/persistence" version="2.0"&gt;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&lt;persistence-unit name="school"&gt;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&lt;properties&gt;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&lt;property name =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hibernate.connection.url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value="jdbc:mysql://localhost:3306/school"/&gt;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&lt;property name =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hibernate.connection.driver_class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value="com.mysql.jdbc.Driver"/&gt;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&lt;property name =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hibernate.connection.username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value="root"/&gt;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&lt;property name =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hibernate.connection.password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value="1234"/&gt;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&lt;property name =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hibernate.dialect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value="org.hibernate.dialect.MySQL5Dialect"/&gt;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&lt;property name =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hibernate.hbm2ddl.auto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value="create"/&gt;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&lt;property name =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hibernate.show_sql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 = "true"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&lt;/properties&gt;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&lt;/persistence-unit&gt;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&lt;/persistence&gt;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392320" y="798355"/>
            <a:ext cx="1158608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persistence.xml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86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JPA save objects</a:t>
            </a:r>
            <a:endParaRPr lang="bg-BG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392320" y="1343871"/>
            <a:ext cx="11586086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main(String[] args)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EntityManagerFactory emf = Persistence.createEntityManagerFactory("school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EntityManager em = emf.createEntityManager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em.getTransaction().begin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Student student = new Student("Teo", new Date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em.persist(student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em.getTransaction().commit();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392320" y="798355"/>
            <a:ext cx="1158608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Demo.java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722812" y="4495800"/>
            <a:ext cx="2590800" cy="440242"/>
          </a:xfrm>
          <a:prstGeom prst="wedgeRoundRectCallout">
            <a:avLst>
              <a:gd name="adj1" fmla="val -60531"/>
              <a:gd name="adj2" fmla="val -1810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Save object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09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JPA – Java Persistence API</a:t>
            </a:r>
          </a:p>
        </p:txBody>
      </p:sp>
      <p:sp>
        <p:nvSpPr>
          <p:cNvPr id="5" name="Down Arrow 4"/>
          <p:cNvSpPr/>
          <p:nvPr/>
        </p:nvSpPr>
        <p:spPr>
          <a:xfrm>
            <a:off x="2635664" y="2332875"/>
            <a:ext cx="3429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ight Arrow 7"/>
          <p:cNvSpPr/>
          <p:nvPr/>
        </p:nvSpPr>
        <p:spPr>
          <a:xfrm rot="19911801">
            <a:off x="5304756" y="4041319"/>
            <a:ext cx="442496" cy="316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ight Arrow 13"/>
          <p:cNvSpPr/>
          <p:nvPr/>
        </p:nvSpPr>
        <p:spPr>
          <a:xfrm>
            <a:off x="5339863" y="5370714"/>
            <a:ext cx="40002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16" name="Group 15"/>
          <p:cNvGrpSpPr/>
          <p:nvPr/>
        </p:nvGrpSpPr>
        <p:grpSpPr>
          <a:xfrm>
            <a:off x="684212" y="1188760"/>
            <a:ext cx="4510199" cy="1083110"/>
            <a:chOff x="405418" y="1188760"/>
            <a:chExt cx="4926994" cy="1083110"/>
          </a:xfrm>
        </p:grpSpPr>
        <p:sp>
          <p:nvSpPr>
            <p:cNvPr id="6" name="AutoShape 7"/>
            <p:cNvSpPr>
              <a:spLocks noChangeArrowheads="1"/>
            </p:cNvSpPr>
            <p:nvPr/>
          </p:nvSpPr>
          <p:spPr bwMode="auto">
            <a:xfrm>
              <a:off x="405418" y="1188760"/>
              <a:ext cx="4926994" cy="565622"/>
            </a:xfrm>
            <a:prstGeom prst="rect">
              <a:avLst/>
            </a:prstGeom>
            <a:solidFill>
              <a:srgbClr val="643F07">
                <a:alpha val="95000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600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Persistence</a:t>
              </a:r>
            </a:p>
          </p:txBody>
        </p:sp>
        <p:sp>
          <p:nvSpPr>
            <p:cNvPr id="15" name="AutoShape 7"/>
            <p:cNvSpPr>
              <a:spLocks noChangeArrowheads="1"/>
            </p:cNvSpPr>
            <p:nvPr/>
          </p:nvSpPr>
          <p:spPr bwMode="auto">
            <a:xfrm>
              <a:off x="405418" y="1754383"/>
              <a:ext cx="4926994" cy="517487"/>
            </a:xfrm>
            <a:prstGeom prst="rect">
              <a:avLst/>
            </a:prstGeom>
            <a:solidFill>
              <a:srgbClr val="643F07">
                <a:alpha val="95000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createEntityManagerFactory()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84212" y="2774880"/>
            <a:ext cx="4510199" cy="1083110"/>
            <a:chOff x="405418" y="1188760"/>
            <a:chExt cx="4926994" cy="1083110"/>
          </a:xfrm>
        </p:grpSpPr>
        <p:sp>
          <p:nvSpPr>
            <p:cNvPr id="19" name="AutoShape 7"/>
            <p:cNvSpPr>
              <a:spLocks noChangeArrowheads="1"/>
            </p:cNvSpPr>
            <p:nvPr/>
          </p:nvSpPr>
          <p:spPr bwMode="auto">
            <a:xfrm>
              <a:off x="405418" y="1188760"/>
              <a:ext cx="4926994" cy="565622"/>
            </a:xfrm>
            <a:prstGeom prst="rect">
              <a:avLst/>
            </a:prstGeom>
            <a:solidFill>
              <a:srgbClr val="643F07">
                <a:alpha val="95000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600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EntityManagerFactory</a:t>
              </a:r>
            </a:p>
          </p:txBody>
        </p:sp>
        <p:sp>
          <p:nvSpPr>
            <p:cNvPr id="20" name="AutoShape 7"/>
            <p:cNvSpPr>
              <a:spLocks noChangeArrowheads="1"/>
            </p:cNvSpPr>
            <p:nvPr/>
          </p:nvSpPr>
          <p:spPr bwMode="auto">
            <a:xfrm>
              <a:off x="405418" y="1754383"/>
              <a:ext cx="4926994" cy="517487"/>
            </a:xfrm>
            <a:prstGeom prst="rect">
              <a:avLst/>
            </a:prstGeom>
            <a:solidFill>
              <a:srgbClr val="643F07">
                <a:alpha val="95000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createEntityManager()</a:t>
              </a:r>
            </a:p>
          </p:txBody>
        </p:sp>
      </p:grpSp>
      <p:sp>
        <p:nvSpPr>
          <p:cNvPr id="22" name="Down Arrow 21"/>
          <p:cNvSpPr/>
          <p:nvPr/>
        </p:nvSpPr>
        <p:spPr>
          <a:xfrm>
            <a:off x="2635664" y="3930220"/>
            <a:ext cx="3429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23" name="Group 22"/>
          <p:cNvGrpSpPr/>
          <p:nvPr/>
        </p:nvGrpSpPr>
        <p:grpSpPr>
          <a:xfrm>
            <a:off x="684212" y="4372225"/>
            <a:ext cx="4510199" cy="2054459"/>
            <a:chOff x="405418" y="1188760"/>
            <a:chExt cx="4926994" cy="2054459"/>
          </a:xfrm>
        </p:grpSpPr>
        <p:sp>
          <p:nvSpPr>
            <p:cNvPr id="24" name="AutoShape 7"/>
            <p:cNvSpPr>
              <a:spLocks noChangeArrowheads="1"/>
            </p:cNvSpPr>
            <p:nvPr/>
          </p:nvSpPr>
          <p:spPr bwMode="auto">
            <a:xfrm>
              <a:off x="405418" y="1188760"/>
              <a:ext cx="4926994" cy="565622"/>
            </a:xfrm>
            <a:prstGeom prst="rect">
              <a:avLst/>
            </a:prstGeom>
            <a:solidFill>
              <a:srgbClr val="643F07">
                <a:alpha val="95000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600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EntityManager</a:t>
              </a:r>
            </a:p>
          </p:txBody>
        </p:sp>
        <p:sp>
          <p:nvSpPr>
            <p:cNvPr id="25" name="AutoShape 7"/>
            <p:cNvSpPr>
              <a:spLocks noChangeArrowheads="1"/>
            </p:cNvSpPr>
            <p:nvPr/>
          </p:nvSpPr>
          <p:spPr bwMode="auto">
            <a:xfrm>
              <a:off x="405418" y="1754383"/>
              <a:ext cx="4926994" cy="1488836"/>
            </a:xfrm>
            <a:prstGeom prst="rect">
              <a:avLst/>
            </a:prstGeom>
            <a:solidFill>
              <a:srgbClr val="643F07">
                <a:alpha val="95000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getTransaction()</a:t>
              </a: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find() / createQuery()</a:t>
              </a: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persist()</a:t>
              </a: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remove()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57597" y="2232657"/>
            <a:ext cx="3428999" cy="2110743"/>
            <a:chOff x="405418" y="1188760"/>
            <a:chExt cx="4926994" cy="2110743"/>
          </a:xfrm>
        </p:grpSpPr>
        <p:sp>
          <p:nvSpPr>
            <p:cNvPr id="28" name="AutoShape 7"/>
            <p:cNvSpPr>
              <a:spLocks noChangeArrowheads="1"/>
            </p:cNvSpPr>
            <p:nvPr/>
          </p:nvSpPr>
          <p:spPr bwMode="auto">
            <a:xfrm>
              <a:off x="405418" y="1188760"/>
              <a:ext cx="4926994" cy="565622"/>
            </a:xfrm>
            <a:prstGeom prst="rect">
              <a:avLst/>
            </a:prstGeom>
            <a:solidFill>
              <a:srgbClr val="643F07">
                <a:alpha val="95000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600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Query</a:t>
              </a:r>
            </a:p>
          </p:txBody>
        </p:sp>
        <p:sp>
          <p:nvSpPr>
            <p:cNvPr id="29" name="AutoShape 7"/>
            <p:cNvSpPr>
              <a:spLocks noChangeArrowheads="1"/>
            </p:cNvSpPr>
            <p:nvPr/>
          </p:nvSpPr>
          <p:spPr bwMode="auto">
            <a:xfrm>
              <a:off x="405418" y="1754382"/>
              <a:ext cx="4926994" cy="1545121"/>
            </a:xfrm>
            <a:prstGeom prst="rect">
              <a:avLst/>
            </a:prstGeom>
            <a:solidFill>
              <a:srgbClr val="643F07">
                <a:alpha val="95000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setParameter()</a:t>
              </a: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getResultList()</a:t>
              </a: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getSingleResult()</a:t>
              </a: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executeUpdate()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850600" y="4626709"/>
            <a:ext cx="3429000" cy="1799975"/>
            <a:chOff x="405418" y="1188760"/>
            <a:chExt cx="4926994" cy="1799975"/>
          </a:xfrm>
        </p:grpSpPr>
        <p:sp>
          <p:nvSpPr>
            <p:cNvPr id="32" name="AutoShape 7"/>
            <p:cNvSpPr>
              <a:spLocks noChangeArrowheads="1"/>
            </p:cNvSpPr>
            <p:nvPr/>
          </p:nvSpPr>
          <p:spPr bwMode="auto">
            <a:xfrm>
              <a:off x="405418" y="1188760"/>
              <a:ext cx="4926994" cy="565622"/>
            </a:xfrm>
            <a:prstGeom prst="rect">
              <a:avLst/>
            </a:prstGeom>
            <a:solidFill>
              <a:srgbClr val="643F07">
                <a:alpha val="95000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600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EntityTransaction</a:t>
              </a:r>
            </a:p>
          </p:txBody>
        </p:sp>
        <p:sp>
          <p:nvSpPr>
            <p:cNvPr id="33" name="AutoShape 7"/>
            <p:cNvSpPr>
              <a:spLocks noChangeArrowheads="1"/>
            </p:cNvSpPr>
            <p:nvPr/>
          </p:nvSpPr>
          <p:spPr bwMode="auto">
            <a:xfrm>
              <a:off x="405418" y="1754383"/>
              <a:ext cx="4926994" cy="1234352"/>
            </a:xfrm>
            <a:prstGeom prst="rect">
              <a:avLst/>
            </a:prstGeom>
            <a:solidFill>
              <a:srgbClr val="643F07">
                <a:alpha val="95000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begin()</a:t>
              </a: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commit()</a:t>
              </a: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rollback()</a:t>
              </a:r>
            </a:p>
          </p:txBody>
        </p:sp>
      </p:grpSp>
      <p:sp>
        <p:nvSpPr>
          <p:cNvPr id="39" name="AutoShape 7"/>
          <p:cNvSpPr>
            <a:spLocks noChangeArrowheads="1"/>
          </p:cNvSpPr>
          <p:nvPr/>
        </p:nvSpPr>
        <p:spPr bwMode="auto">
          <a:xfrm>
            <a:off x="9918810" y="1188760"/>
            <a:ext cx="1585801" cy="774240"/>
          </a:xfrm>
          <a:prstGeom prst="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JPA</a:t>
            </a:r>
          </a:p>
        </p:txBody>
      </p:sp>
      <p:sp>
        <p:nvSpPr>
          <p:cNvPr id="42" name="Up-Down Arrow 41"/>
          <p:cNvSpPr/>
          <p:nvPr/>
        </p:nvSpPr>
        <p:spPr>
          <a:xfrm>
            <a:off x="10517796" y="2016569"/>
            <a:ext cx="381000" cy="758875"/>
          </a:xfrm>
          <a:prstGeom prst="upDownArrow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45" name="Right Arrow 44"/>
          <p:cNvSpPr/>
          <p:nvPr/>
        </p:nvSpPr>
        <p:spPr>
          <a:xfrm>
            <a:off x="9419300" y="3418439"/>
            <a:ext cx="40002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2053" name="Group 2052"/>
          <p:cNvGrpSpPr/>
          <p:nvPr/>
        </p:nvGrpSpPr>
        <p:grpSpPr>
          <a:xfrm>
            <a:off x="9918810" y="2827894"/>
            <a:ext cx="1585802" cy="1942806"/>
            <a:chOff x="9980611" y="2856688"/>
            <a:chExt cx="1735392" cy="1942806"/>
          </a:xfrm>
        </p:grpSpPr>
        <p:grpSp>
          <p:nvGrpSpPr>
            <p:cNvPr id="36" name="Group 35"/>
            <p:cNvGrpSpPr/>
            <p:nvPr/>
          </p:nvGrpSpPr>
          <p:grpSpPr>
            <a:xfrm>
              <a:off x="9980611" y="2856688"/>
              <a:ext cx="1578973" cy="1777430"/>
              <a:chOff x="405418" y="1188760"/>
              <a:chExt cx="4926994" cy="1777430"/>
            </a:xfrm>
          </p:grpSpPr>
          <p:sp>
            <p:nvSpPr>
              <p:cNvPr id="37" name="AutoShape 7"/>
              <p:cNvSpPr>
                <a:spLocks noChangeArrowheads="1"/>
              </p:cNvSpPr>
              <p:nvPr/>
            </p:nvSpPr>
            <p:spPr bwMode="auto">
              <a:xfrm>
                <a:off x="405418" y="1188760"/>
                <a:ext cx="4926994" cy="565622"/>
              </a:xfrm>
              <a:prstGeom prst="rect">
                <a:avLst/>
              </a:prstGeom>
              <a:solidFill>
                <a:srgbClr val="643F07">
                  <a:alpha val="95000"/>
                </a:srgbClr>
              </a:solidFill>
              <a:ln w="19050">
                <a:solidFill>
                  <a:srgbClr val="F8D49E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Entity</a:t>
                </a:r>
              </a:p>
            </p:txBody>
          </p:sp>
          <p:sp>
            <p:nvSpPr>
              <p:cNvPr id="38" name="AutoShape 7"/>
              <p:cNvSpPr>
                <a:spLocks noChangeArrowheads="1"/>
              </p:cNvSpPr>
              <p:nvPr/>
            </p:nvSpPr>
            <p:spPr bwMode="auto">
              <a:xfrm>
                <a:off x="405418" y="1754383"/>
                <a:ext cx="4926994" cy="1211807"/>
              </a:xfrm>
              <a:prstGeom prst="rect">
                <a:avLst/>
              </a:prstGeom>
              <a:solidFill>
                <a:srgbClr val="643F07">
                  <a:alpha val="95000"/>
                </a:srgbClr>
              </a:solidFill>
              <a:ln w="19050">
                <a:solidFill>
                  <a:srgbClr val="F8D49E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id</a:t>
                </a:r>
              </a:p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field1</a:t>
                </a:r>
              </a:p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field2</a:t>
                </a: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10058435" y="2944240"/>
              <a:ext cx="1578973" cy="1777430"/>
              <a:chOff x="405418" y="1188760"/>
              <a:chExt cx="4926994" cy="1777430"/>
            </a:xfrm>
          </p:grpSpPr>
          <p:sp>
            <p:nvSpPr>
              <p:cNvPr id="53" name="AutoShape 7"/>
              <p:cNvSpPr>
                <a:spLocks noChangeArrowheads="1"/>
              </p:cNvSpPr>
              <p:nvPr/>
            </p:nvSpPr>
            <p:spPr bwMode="auto">
              <a:xfrm>
                <a:off x="405418" y="1188760"/>
                <a:ext cx="4926994" cy="565622"/>
              </a:xfrm>
              <a:prstGeom prst="rect">
                <a:avLst/>
              </a:prstGeom>
              <a:solidFill>
                <a:srgbClr val="643F07">
                  <a:alpha val="95000"/>
                </a:srgbClr>
              </a:solidFill>
              <a:ln w="19050">
                <a:solidFill>
                  <a:srgbClr val="F8D49E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Entity</a:t>
                </a:r>
              </a:p>
            </p:txBody>
          </p:sp>
          <p:sp>
            <p:nvSpPr>
              <p:cNvPr id="54" name="AutoShape 7"/>
              <p:cNvSpPr>
                <a:spLocks noChangeArrowheads="1"/>
              </p:cNvSpPr>
              <p:nvPr/>
            </p:nvSpPr>
            <p:spPr bwMode="auto">
              <a:xfrm>
                <a:off x="405418" y="1754383"/>
                <a:ext cx="4926994" cy="1211807"/>
              </a:xfrm>
              <a:prstGeom prst="rect">
                <a:avLst/>
              </a:prstGeom>
              <a:solidFill>
                <a:srgbClr val="643F07">
                  <a:alpha val="95000"/>
                </a:srgbClr>
              </a:solidFill>
              <a:ln w="19050">
                <a:solidFill>
                  <a:srgbClr val="F8D49E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id</a:t>
                </a:r>
              </a:p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field1</a:t>
                </a:r>
              </a:p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field2</a:t>
                </a: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10137030" y="3022064"/>
              <a:ext cx="1578973" cy="1777430"/>
              <a:chOff x="405418" y="1188760"/>
              <a:chExt cx="4926994" cy="1777430"/>
            </a:xfrm>
          </p:grpSpPr>
          <p:sp>
            <p:nvSpPr>
              <p:cNvPr id="56" name="AutoShape 7"/>
              <p:cNvSpPr>
                <a:spLocks noChangeArrowheads="1"/>
              </p:cNvSpPr>
              <p:nvPr/>
            </p:nvSpPr>
            <p:spPr bwMode="auto">
              <a:xfrm>
                <a:off x="405418" y="1188760"/>
                <a:ext cx="4926994" cy="565622"/>
              </a:xfrm>
              <a:prstGeom prst="rect">
                <a:avLst/>
              </a:prstGeom>
              <a:solidFill>
                <a:srgbClr val="643F07">
                  <a:alpha val="95000"/>
                </a:srgbClr>
              </a:solidFill>
              <a:ln w="19050">
                <a:solidFill>
                  <a:srgbClr val="F8D49E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Entity</a:t>
                </a:r>
              </a:p>
            </p:txBody>
          </p:sp>
          <p:sp>
            <p:nvSpPr>
              <p:cNvPr id="57" name="AutoShape 7"/>
              <p:cNvSpPr>
                <a:spLocks noChangeArrowheads="1"/>
              </p:cNvSpPr>
              <p:nvPr/>
            </p:nvSpPr>
            <p:spPr bwMode="auto">
              <a:xfrm>
                <a:off x="405418" y="1754383"/>
                <a:ext cx="4926994" cy="1211807"/>
              </a:xfrm>
              <a:prstGeom prst="rect">
                <a:avLst/>
              </a:prstGeom>
              <a:solidFill>
                <a:srgbClr val="643F07">
                  <a:alpha val="95000"/>
                </a:srgbClr>
              </a:solidFill>
              <a:ln w="19050">
                <a:solidFill>
                  <a:srgbClr val="F8D49E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id</a:t>
                </a:r>
              </a:p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field1</a:t>
                </a:r>
              </a:p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field2</a:t>
                </a:r>
              </a:p>
            </p:txBody>
          </p:sp>
        </p:grpSp>
      </p:grpSp>
      <p:pic>
        <p:nvPicPr>
          <p:cNvPr id="2052" name="Picture 20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8811" y="5243957"/>
            <a:ext cx="1585800" cy="1182727"/>
          </a:xfrm>
          <a:prstGeom prst="rect">
            <a:avLst/>
          </a:prstGeom>
        </p:spPr>
      </p:pic>
      <p:sp>
        <p:nvSpPr>
          <p:cNvPr id="60" name="Up-Down Arrow 59"/>
          <p:cNvSpPr/>
          <p:nvPr/>
        </p:nvSpPr>
        <p:spPr>
          <a:xfrm>
            <a:off x="10517796" y="4808807"/>
            <a:ext cx="381000" cy="758875"/>
          </a:xfrm>
          <a:prstGeom prst="upDownArrow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55" name="Rectangle 2054"/>
          <p:cNvSpPr/>
          <p:nvPr/>
        </p:nvSpPr>
        <p:spPr>
          <a:xfrm>
            <a:off x="5850600" y="1194455"/>
            <a:ext cx="3429000" cy="768545"/>
          </a:xfrm>
          <a:prstGeom prst="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import javax.persistence.*;</a:t>
            </a:r>
          </a:p>
        </p:txBody>
      </p:sp>
      <p:sp>
        <p:nvSpPr>
          <p:cNvPr id="2057" name="TextBox 2056"/>
          <p:cNvSpPr txBox="1"/>
          <p:nvPr/>
        </p:nvSpPr>
        <p:spPr>
          <a:xfrm>
            <a:off x="9312016" y="1314270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==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878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4" grpId="0" animBg="1"/>
      <p:bldP spid="22" grpId="0" animBg="1"/>
      <p:bldP spid="45" grpId="0" animBg="1"/>
      <p:bldP spid="2055" grpId="0" animBg="1"/>
      <p:bldP spid="205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Persistence Context (PC</a:t>
            </a:r>
            <a:r>
              <a:rPr lang="en-US" dirty="0" smtClean="0"/>
              <a:t>) and Entities</a:t>
            </a:r>
            <a:endParaRPr lang="en-US" dirty="0"/>
          </a:p>
        </p:txBody>
      </p:sp>
      <p:sp>
        <p:nvSpPr>
          <p:cNvPr id="5" name="Oval 2"/>
          <p:cNvSpPr>
            <a:spLocks noChangeArrowheads="1"/>
          </p:cNvSpPr>
          <p:nvPr/>
        </p:nvSpPr>
        <p:spPr bwMode="auto">
          <a:xfrm>
            <a:off x="5408612" y="2514600"/>
            <a:ext cx="3352800" cy="198120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>
              <a:lnSpc>
                <a:spcPct val="85000"/>
              </a:lnSpc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ＭＳ Ｐゴシック" charset="0"/>
            </a:endParaRPr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1903412" y="2362200"/>
            <a:ext cx="2590800" cy="2743200"/>
          </a:xfrm>
          <a:prstGeom prst="parallelogram">
            <a:avLst>
              <a:gd name="adj" fmla="val 7657"/>
            </a:avLst>
          </a:prstGeom>
          <a:solidFill>
            <a:srgbClr val="00B05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>
              <a:lnSpc>
                <a:spcPct val="85000"/>
              </a:lnSpc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ＭＳ Ｐゴシック" charset="0"/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8480555" y="4909172"/>
            <a:ext cx="1236028" cy="1339030"/>
          </a:xfrm>
          <a:prstGeom prst="can">
            <a:avLst>
              <a:gd name="adj" fmla="val 27083"/>
            </a:avLst>
          </a:prstGeom>
          <a:solidFill>
            <a:schemeClr val="tx2">
              <a:lumMod val="75000"/>
            </a:schemeClr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>
              <a:lnSpc>
                <a:spcPct val="85000"/>
              </a:lnSpc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ＭＳ Ｐゴシック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379662" y="1628775"/>
            <a:ext cx="23241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US" altLang="en-US" sz="280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6196012" y="1484313"/>
            <a:ext cx="233362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US" altLang="en-US" sz="2800" dirty="0">
                <a:solidFill>
                  <a:schemeClr val="tx1"/>
                </a:solidFill>
              </a:rPr>
              <a:t>Persistence Context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 flipH="1">
            <a:off x="6704012" y="4495800"/>
            <a:ext cx="1600200" cy="1447800"/>
          </a:xfrm>
          <a:custGeom>
            <a:avLst/>
            <a:gdLst>
              <a:gd name="T0" fmla="*/ 1282531 w 21600"/>
              <a:gd name="T1" fmla="*/ 0 h 21600"/>
              <a:gd name="T2" fmla="*/ 964787 w 21600"/>
              <a:gd name="T3" fmla="*/ 521878 h 21600"/>
              <a:gd name="T4" fmla="*/ 576813 w 21600"/>
              <a:gd name="T5" fmla="*/ 872903 h 21600"/>
              <a:gd name="T6" fmla="*/ 0 w 21600"/>
              <a:gd name="T7" fmla="*/ 1160385 h 21600"/>
              <a:gd name="T8" fmla="*/ 576813 w 21600"/>
              <a:gd name="T9" fmla="*/ 1447800 h 21600"/>
              <a:gd name="T10" fmla="*/ 988494 w 21600"/>
              <a:gd name="T11" fmla="*/ 1266825 h 21600"/>
              <a:gd name="T12" fmla="*/ 1400175 w 21600"/>
              <a:gd name="T13" fmla="*/ 894352 h 21600"/>
              <a:gd name="T14" fmla="*/ 1600200 w 21600"/>
              <a:gd name="T15" fmla="*/ 521878 h 21600"/>
              <a:gd name="T16" fmla="*/ 17694720 60000 65536"/>
              <a:gd name="T17" fmla="*/ 11796480 60000 65536"/>
              <a:gd name="T18" fmla="*/ 17694720 60000 65536"/>
              <a:gd name="T19" fmla="*/ 11796480 60000 65536"/>
              <a:gd name="T20" fmla="*/ 5898240 60000 65536"/>
              <a:gd name="T21" fmla="*/ 5898240 60000 65536"/>
              <a:gd name="T22" fmla="*/ 0 60000 65536"/>
              <a:gd name="T23" fmla="*/ 0 60000 65536"/>
              <a:gd name="T24" fmla="*/ 2884 w 21600"/>
              <a:gd name="T25" fmla="*/ 15723 h 21600"/>
              <a:gd name="T26" fmla="*/ 18900 w 21600"/>
              <a:gd name="T27" fmla="*/ 18900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7312" y="0"/>
                </a:moveTo>
                <a:lnTo>
                  <a:pt x="13023" y="7786"/>
                </a:lnTo>
                <a:lnTo>
                  <a:pt x="15723" y="7786"/>
                </a:lnTo>
                <a:lnTo>
                  <a:pt x="15723" y="15723"/>
                </a:lnTo>
                <a:lnTo>
                  <a:pt x="7786" y="15723"/>
                </a:lnTo>
                <a:lnTo>
                  <a:pt x="7786" y="13023"/>
                </a:lnTo>
                <a:lnTo>
                  <a:pt x="0" y="17312"/>
                </a:lnTo>
                <a:lnTo>
                  <a:pt x="7786" y="21600"/>
                </a:lnTo>
                <a:lnTo>
                  <a:pt x="7786" y="18900"/>
                </a:lnTo>
                <a:lnTo>
                  <a:pt x="18900" y="18900"/>
                </a:lnTo>
                <a:lnTo>
                  <a:pt x="18900" y="7786"/>
                </a:lnTo>
                <a:lnTo>
                  <a:pt x="21600" y="7786"/>
                </a:lnTo>
                <a:lnTo>
                  <a:pt x="17312" y="0"/>
                </a:lnTo>
                <a:close/>
              </a:path>
            </a:pathLst>
          </a:custGeom>
          <a:solidFill>
            <a:srgbClr val="FF505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lnSpc>
                <a:spcPct val="85000"/>
              </a:lnSpc>
              <a:defRPr/>
            </a:pPr>
            <a:endParaRPr lang="en-US"/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auto">
          <a:xfrm rot="20702074">
            <a:off x="4418012" y="4267200"/>
            <a:ext cx="1457325" cy="457200"/>
          </a:xfrm>
          <a:prstGeom prst="leftRightArrow">
            <a:avLst>
              <a:gd name="adj1" fmla="val 34167"/>
              <a:gd name="adj2" fmla="val 67734"/>
            </a:avLst>
          </a:prstGeom>
          <a:solidFill>
            <a:srgbClr val="FF505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>
              <a:lnSpc>
                <a:spcPct val="85000"/>
              </a:lnSpc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ＭＳ Ｐゴシック" charset="0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4689475" y="4892675"/>
            <a:ext cx="1143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US" altLang="en-US" sz="1800">
                <a:solidFill>
                  <a:schemeClr val="tx1"/>
                </a:solidFill>
              </a:rPr>
              <a:t>Entities</a:t>
            </a:r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>
            <a:off x="3960812" y="2819400"/>
            <a:ext cx="160020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/>
            <a:ext uri="{AF507438-7753-43e0-B8FC-AC1667EBCBE1}"/>
          </a:extLst>
        </p:spPr>
        <p:txBody>
          <a:bodyPr wrap="none"/>
          <a:lstStyle/>
          <a:p>
            <a:pPr>
              <a:lnSpc>
                <a:spcPct val="85000"/>
              </a:lnSpc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ＭＳ Ｐゴシック" charset="0"/>
            </a:endParaRPr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 flipV="1">
            <a:off x="3351212" y="3124200"/>
            <a:ext cx="2743200" cy="685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/>
            <a:ext uri="{AF507438-7753-43e0-B8FC-AC1667EBCBE1}"/>
          </a:extLst>
        </p:spPr>
        <p:txBody>
          <a:bodyPr wrap="none"/>
          <a:lstStyle/>
          <a:p>
            <a:pPr>
              <a:lnSpc>
                <a:spcPct val="85000"/>
              </a:lnSpc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ＭＳ Ｐゴシック" charset="0"/>
            </a:endParaRP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6094412" y="2895600"/>
            <a:ext cx="1371600" cy="355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US" altLang="en-US" sz="1600" noProof="1">
                <a:solidFill>
                  <a:schemeClr val="tx1"/>
                </a:solidFill>
              </a:rPr>
              <a:t>MyEntity A</a:t>
            </a: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6094412" y="3733800"/>
            <a:ext cx="1371600" cy="355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US" altLang="en-US" sz="1600" noProof="1">
                <a:solidFill>
                  <a:schemeClr val="tx1"/>
                </a:solidFill>
              </a:rPr>
              <a:t>MyEntity B</a:t>
            </a: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7313612" y="3302000"/>
            <a:ext cx="1371600" cy="355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US" altLang="en-US" sz="1600" noProof="1">
                <a:solidFill>
                  <a:schemeClr val="tx1"/>
                </a:solidFill>
              </a:rPr>
              <a:t>MyEntity C</a:t>
            </a:r>
          </a:p>
        </p:txBody>
      </p:sp>
      <p:sp>
        <p:nvSpPr>
          <p:cNvPr id="18" name="Text Box 15"/>
          <p:cNvSpPr txBox="1">
            <a:spLocks noChangeArrowheads="1"/>
          </p:cNvSpPr>
          <p:nvPr/>
        </p:nvSpPr>
        <p:spPr bwMode="auto">
          <a:xfrm>
            <a:off x="2132012" y="3657600"/>
            <a:ext cx="2133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US" altLang="en-US" sz="160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MyEntity a</a:t>
            </a: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2284412" y="2667000"/>
            <a:ext cx="1752600" cy="355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US" altLang="en-US" sz="1600">
                <a:solidFill>
                  <a:schemeClr val="tx1"/>
                </a:solidFill>
              </a:rPr>
              <a:t>EntityManager</a:t>
            </a:r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2132012" y="4038600"/>
            <a:ext cx="2133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US" altLang="en-US" sz="160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MyEntity b</a:t>
            </a:r>
          </a:p>
        </p:txBody>
      </p:sp>
      <p:sp>
        <p:nvSpPr>
          <p:cNvPr id="21" name="Line 18"/>
          <p:cNvSpPr>
            <a:spLocks noChangeShapeType="1"/>
          </p:cNvSpPr>
          <p:nvPr/>
        </p:nvSpPr>
        <p:spPr bwMode="auto">
          <a:xfrm flipV="1">
            <a:off x="3351212" y="3886200"/>
            <a:ext cx="274320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/>
            <a:ext uri="{AF507438-7753-43e0-B8FC-AC1667EBCBE1}"/>
          </a:extLst>
        </p:spPr>
        <p:txBody>
          <a:bodyPr wrap="none"/>
          <a:lstStyle/>
          <a:p>
            <a:pPr>
              <a:lnSpc>
                <a:spcPct val="85000"/>
              </a:lnSpc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ＭＳ Ｐゴシック" charset="0"/>
            </a:endParaRPr>
          </a:p>
        </p:txBody>
      </p:sp>
      <p:sp>
        <p:nvSpPr>
          <p:cNvPr id="22" name="Text Box 19"/>
          <p:cNvSpPr txBox="1">
            <a:spLocks noChangeArrowheads="1"/>
          </p:cNvSpPr>
          <p:nvPr/>
        </p:nvSpPr>
        <p:spPr bwMode="auto">
          <a:xfrm>
            <a:off x="5829300" y="5568950"/>
            <a:ext cx="1143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US" altLang="en-US" sz="1800" dirty="0">
                <a:solidFill>
                  <a:schemeClr val="tx1"/>
                </a:solidFill>
              </a:rPr>
              <a:t>Entity state</a:t>
            </a:r>
          </a:p>
        </p:txBody>
      </p:sp>
      <p:sp>
        <p:nvSpPr>
          <p:cNvPr id="23" name="Text Box 19"/>
          <p:cNvSpPr txBox="1">
            <a:spLocks noChangeArrowheads="1"/>
          </p:cNvSpPr>
          <p:nvPr/>
        </p:nvSpPr>
        <p:spPr bwMode="auto">
          <a:xfrm>
            <a:off x="9714995" y="5520293"/>
            <a:ext cx="13319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US" altLang="en-US" sz="1800" dirty="0" smtClean="0">
                <a:solidFill>
                  <a:schemeClr val="tx1"/>
                </a:solidFill>
              </a:rPr>
              <a:t>Database</a:t>
            </a:r>
            <a:endParaRPr kumimoji="0" lang="en-US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47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/>
      <p:bldP spid="10" grpId="0" animBg="1"/>
      <p:bldP spid="11" grpId="0" animBg="1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21" grpId="0" animBg="1"/>
      <p:bldP spid="22" grpId="0"/>
      <p:bldP spid="2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Entity object life cycle </a:t>
            </a:r>
            <a:endParaRPr lang="bg-BG" dirty="0"/>
          </a:p>
        </p:txBody>
      </p:sp>
      <p:sp>
        <p:nvSpPr>
          <p:cNvPr id="5" name="Oval 4"/>
          <p:cNvSpPr/>
          <p:nvPr/>
        </p:nvSpPr>
        <p:spPr>
          <a:xfrm>
            <a:off x="2057400" y="1752600"/>
            <a:ext cx="2302828" cy="8857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New</a:t>
            </a:r>
            <a:endParaRPr lang="bg-BG" sz="2800" dirty="0"/>
          </a:p>
        </p:txBody>
      </p:sp>
      <p:sp>
        <p:nvSpPr>
          <p:cNvPr id="6" name="Oval 5"/>
          <p:cNvSpPr/>
          <p:nvPr/>
        </p:nvSpPr>
        <p:spPr>
          <a:xfrm>
            <a:off x="5715000" y="1752600"/>
            <a:ext cx="2302828" cy="8857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Managed</a:t>
            </a:r>
            <a:endParaRPr lang="bg-BG" sz="2800" dirty="0"/>
          </a:p>
        </p:txBody>
      </p:sp>
      <p:sp>
        <p:nvSpPr>
          <p:cNvPr id="7" name="Oval 6"/>
          <p:cNvSpPr/>
          <p:nvPr/>
        </p:nvSpPr>
        <p:spPr>
          <a:xfrm>
            <a:off x="2055812" y="4648200"/>
            <a:ext cx="2302828" cy="8857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Detached</a:t>
            </a:r>
            <a:endParaRPr lang="bg-BG" sz="2800" dirty="0"/>
          </a:p>
        </p:txBody>
      </p:sp>
      <p:sp>
        <p:nvSpPr>
          <p:cNvPr id="8" name="Oval 7"/>
          <p:cNvSpPr/>
          <p:nvPr/>
        </p:nvSpPr>
        <p:spPr>
          <a:xfrm>
            <a:off x="5715000" y="4648200"/>
            <a:ext cx="2302828" cy="8857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Removed</a:t>
            </a:r>
            <a:endParaRPr lang="bg-BG" sz="2800" dirty="0"/>
          </a:p>
        </p:txBody>
      </p:sp>
      <p:sp>
        <p:nvSpPr>
          <p:cNvPr id="9" name="Flowchart: Magnetic Disk 8"/>
          <p:cNvSpPr/>
          <p:nvPr/>
        </p:nvSpPr>
        <p:spPr>
          <a:xfrm>
            <a:off x="9829800" y="2180211"/>
            <a:ext cx="1509600" cy="28956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DB</a:t>
            </a:r>
            <a:endParaRPr lang="bg-BG" sz="2800" dirty="0"/>
          </a:p>
        </p:txBody>
      </p:sp>
      <p:sp>
        <p:nvSpPr>
          <p:cNvPr id="13" name="Up Arrow 12"/>
          <p:cNvSpPr/>
          <p:nvPr/>
        </p:nvSpPr>
        <p:spPr>
          <a:xfrm rot="5400000">
            <a:off x="4942421" y="1813178"/>
            <a:ext cx="316769" cy="764545"/>
          </a:xfrm>
          <a:prstGeom prst="upArrow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Up Arrow 13"/>
          <p:cNvSpPr/>
          <p:nvPr/>
        </p:nvSpPr>
        <p:spPr>
          <a:xfrm rot="7714227">
            <a:off x="8856169" y="2093842"/>
            <a:ext cx="223512" cy="1213420"/>
          </a:xfrm>
          <a:prstGeom prst="upArrow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Up Arrow 14"/>
          <p:cNvSpPr/>
          <p:nvPr/>
        </p:nvSpPr>
        <p:spPr>
          <a:xfrm rot="4713317">
            <a:off x="8977072" y="4230575"/>
            <a:ext cx="221389" cy="1121703"/>
          </a:xfrm>
          <a:prstGeom prst="upArrow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Up Arrow 15"/>
          <p:cNvSpPr/>
          <p:nvPr/>
        </p:nvSpPr>
        <p:spPr>
          <a:xfrm rot="16200000">
            <a:off x="9143821" y="1769007"/>
            <a:ext cx="315322" cy="854334"/>
          </a:xfrm>
          <a:prstGeom prst="upArrow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Up Arrow 16"/>
          <p:cNvSpPr/>
          <p:nvPr/>
        </p:nvSpPr>
        <p:spPr>
          <a:xfrm rot="10800000" flipH="1">
            <a:off x="6400800" y="3075845"/>
            <a:ext cx="216808" cy="1134813"/>
          </a:xfrm>
          <a:prstGeom prst="upArrow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Up Arrow 17"/>
          <p:cNvSpPr/>
          <p:nvPr/>
        </p:nvSpPr>
        <p:spPr>
          <a:xfrm>
            <a:off x="7149540" y="3075845"/>
            <a:ext cx="209888" cy="1098591"/>
          </a:xfrm>
          <a:prstGeom prst="upArrow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" name="Up Arrow 18"/>
          <p:cNvSpPr/>
          <p:nvPr/>
        </p:nvSpPr>
        <p:spPr>
          <a:xfrm rot="13894650" flipH="1">
            <a:off x="4462841" y="2796823"/>
            <a:ext cx="277952" cy="1454851"/>
          </a:xfrm>
          <a:prstGeom prst="upArrow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1" name="Up Arrow 20"/>
          <p:cNvSpPr/>
          <p:nvPr/>
        </p:nvSpPr>
        <p:spPr>
          <a:xfrm rot="16200000">
            <a:off x="4832999" y="4670098"/>
            <a:ext cx="348821" cy="841905"/>
          </a:xfrm>
          <a:prstGeom prst="upArrow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Up Arrow 21"/>
          <p:cNvSpPr/>
          <p:nvPr/>
        </p:nvSpPr>
        <p:spPr>
          <a:xfrm rot="5400000">
            <a:off x="1189562" y="1774862"/>
            <a:ext cx="316769" cy="764545"/>
          </a:xfrm>
          <a:prstGeom prst="upArrow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TextBox 22"/>
          <p:cNvSpPr txBox="1"/>
          <p:nvPr/>
        </p:nvSpPr>
        <p:spPr>
          <a:xfrm>
            <a:off x="8530790" y="3391868"/>
            <a:ext cx="12990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commit</a:t>
            </a:r>
            <a:br>
              <a:rPr lang="en-US" sz="2800" dirty="0" smtClean="0"/>
            </a:br>
            <a:r>
              <a:rPr lang="en-US" sz="2800" dirty="0" smtClean="0"/>
              <a:t>flush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199584" y="3396485"/>
            <a:ext cx="1293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remove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103397" y="3941118"/>
            <a:ext cx="9521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clear,</a:t>
            </a:r>
            <a:br>
              <a:rPr lang="en-US" sz="2800" dirty="0" smtClean="0"/>
            </a:br>
            <a:r>
              <a:rPr lang="en-US" sz="2800" dirty="0" smtClean="0"/>
              <a:t>close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641237" y="1396935"/>
            <a:ext cx="1320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retrieve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416118" y="1396365"/>
            <a:ext cx="1150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persist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23716" y="1396365"/>
            <a:ext cx="806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new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278778" y="3378351"/>
            <a:ext cx="1150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persist</a:t>
            </a:r>
          </a:p>
        </p:txBody>
      </p:sp>
    </p:spTree>
    <p:extLst>
      <p:ext uri="{BB962C8B-B14F-4D97-AF65-F5344CB8AC3E}">
        <p14:creationId xmlns:p14="http://schemas.microsoft.com/office/powerpoint/2010/main" val="101551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persist() </a:t>
            </a:r>
            <a:r>
              <a:rPr lang="en-US" dirty="0"/>
              <a:t>– persists given entity object into the DB (SQL INSERT)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remove() </a:t>
            </a:r>
            <a:r>
              <a:rPr lang="en-US" dirty="0"/>
              <a:t>– deletes given entity into the DB (SQL DELETE by PK)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refresh() </a:t>
            </a:r>
            <a:r>
              <a:rPr lang="en-US" dirty="0"/>
              <a:t>– reloads given entity from the DB (SQL SELECT by PK</a:t>
            </a:r>
            <a:r>
              <a:rPr lang="en-US" dirty="0" smtClean="0"/>
              <a:t>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detach() </a:t>
            </a:r>
            <a:r>
              <a:rPr lang="en-US" dirty="0"/>
              <a:t>– removes the object from the </a:t>
            </a:r>
            <a:r>
              <a:rPr lang="en-US" dirty="0" smtClean="0"/>
              <a:t>PC</a:t>
            </a:r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merge() </a:t>
            </a:r>
            <a:r>
              <a:rPr lang="en-US" dirty="0"/>
              <a:t>– synchronize the state of detached entity with the </a:t>
            </a:r>
            <a:r>
              <a:rPr lang="en-US" dirty="0" smtClean="0"/>
              <a:t>PC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contains() </a:t>
            </a:r>
            <a:r>
              <a:rPr lang="en-US" dirty="0" smtClean="0"/>
              <a:t>- Determine </a:t>
            </a:r>
            <a:r>
              <a:rPr lang="en-US" dirty="0"/>
              <a:t>if given entity is managed by the </a:t>
            </a:r>
            <a:r>
              <a:rPr lang="en-US" dirty="0" smtClean="0"/>
              <a:t>PC</a:t>
            </a:r>
            <a:endParaRPr lang="en-US" dirty="0"/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flush() </a:t>
            </a:r>
            <a:r>
              <a:rPr lang="en-US" dirty="0" smtClean="0"/>
              <a:t>– writes the changes from PC in the database</a:t>
            </a:r>
            <a:endParaRPr lang="en-US" dirty="0"/>
          </a:p>
          <a:p>
            <a:endParaRPr lang="en-US" dirty="0" smtClean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JPA write data methods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6529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39239"/>
          </a:xfrm>
        </p:spPr>
        <p:txBody>
          <a:bodyPr>
            <a:normAutofit/>
          </a:bodyPr>
          <a:lstStyle/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find() </a:t>
            </a:r>
            <a:r>
              <a:rPr lang="en-US" dirty="0" smtClean="0">
                <a:solidFill>
                  <a:schemeClr val="tx2"/>
                </a:solidFill>
              </a:rPr>
              <a:t>- </a:t>
            </a:r>
            <a:r>
              <a:rPr lang="en-US" dirty="0"/>
              <a:t>execute a simple </a:t>
            </a:r>
            <a:r>
              <a:rPr lang="en-US" dirty="0" smtClean="0"/>
              <a:t>Select query </a:t>
            </a:r>
            <a:r>
              <a:rPr lang="en-US" dirty="0"/>
              <a:t>by PK</a:t>
            </a:r>
          </a:p>
          <a:p>
            <a:endParaRPr lang="en-US" dirty="0" smtClean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JPA read data methods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303212" y="2655158"/>
            <a:ext cx="11586086" cy="38387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main(String[] args)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EntityManagerFactory emf = Persistence.createEntityManagerFactory("school");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EntityManager em = emf.createEntityManager();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em.getTransaction().begin();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em.find(Student.class,1)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em.getTransaction().commit();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303212" y="2109642"/>
            <a:ext cx="1158608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Demo.java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408612" y="5181600"/>
            <a:ext cx="2590800" cy="440242"/>
          </a:xfrm>
          <a:prstGeom prst="wedgeRoundRectCallout">
            <a:avLst>
              <a:gd name="adj1" fmla="val -60531"/>
              <a:gd name="adj2" fmla="val -1810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Get object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57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JPA delete objects</a:t>
            </a:r>
            <a:endParaRPr lang="bg-BG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09148" y="1917116"/>
            <a:ext cx="11586086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main(String[] args)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EntityManagerFactory emf = Persistence.createEntityManagerFactory("school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EntityManager em = emf.createEntityManager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em.getTransaction().begin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student = em.find(Student.class,1);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em.remove(student);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em.getTransaction().commit();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09148" y="1371600"/>
            <a:ext cx="1158608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Demo.java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722812" y="5029200"/>
            <a:ext cx="2590800" cy="440242"/>
          </a:xfrm>
          <a:prstGeom prst="wedgeRoundRectCallout">
            <a:avLst>
              <a:gd name="adj1" fmla="val -60531"/>
              <a:gd name="adj2" fmla="val -1810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Remove object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89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Merges the state of detached entity into a managed copy of the detached entity</a:t>
            </a:r>
          </a:p>
          <a:p>
            <a:pPr lvl="1"/>
            <a:r>
              <a:rPr lang="en-US" dirty="0"/>
              <a:t>Returned entity has a different Java identity than the detached entity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May invoke SQL </a:t>
            </a:r>
            <a:r>
              <a:rPr lang="en-US" dirty="0" smtClean="0"/>
              <a:t>SELECT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JPA merge objects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22800" y="3936298"/>
            <a:ext cx="11586086" cy="13418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altLang="en-US" dirty="0" smtClean="0"/>
              <a:t>public Student storeUpdatedStudent(Student student)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altLang="en-US" dirty="0" smtClean="0"/>
              <a:t>  return entityManager.merge(student);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altLang="en-US" dirty="0" smtClean="0"/>
              <a:t>}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5835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 marL="870003" indent="-51435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6250"/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Maven</a:t>
            </a:r>
            <a:r>
              <a:rPr lang="en-US" sz="3200" dirty="0"/>
              <a:t> – as project management tools, managing dependencies</a:t>
            </a:r>
          </a:p>
          <a:p>
            <a:pPr marL="870003" indent="-51435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6250"/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ORM</a:t>
            </a:r>
            <a:r>
              <a:rPr lang="en-US" sz="3200" dirty="0"/>
              <a:t> – mapping Entities to DB relations</a:t>
            </a:r>
          </a:p>
          <a:p>
            <a:pPr marL="870003" indent="-51435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6250"/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Hibernate</a:t>
            </a:r>
            <a:r>
              <a:rPr lang="en-US" sz="3200" dirty="0"/>
              <a:t> – open source ORM provider (JPA implementation)</a:t>
            </a:r>
          </a:p>
          <a:p>
            <a:pPr marL="870003" indent="-51435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6250"/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Configuration</a:t>
            </a:r>
            <a:r>
              <a:rPr lang="en-US" sz="3200" dirty="0"/>
              <a:t> – how to configure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persistence unit</a:t>
            </a:r>
          </a:p>
          <a:p>
            <a:pPr marL="870003" indent="-51435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6250"/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JPA</a:t>
            </a:r>
            <a:r>
              <a:rPr lang="en-US" sz="3200" dirty="0"/>
              <a:t> – API for different persistence ORM providers</a:t>
            </a:r>
          </a:p>
          <a:p>
            <a:pPr marL="870003" indent="-51435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6250"/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Annotations</a:t>
            </a:r>
            <a:r>
              <a:rPr lang="en-US" sz="3200" dirty="0"/>
              <a:t> – meta data used by frameworks</a:t>
            </a:r>
          </a:p>
          <a:p>
            <a:pPr marL="355653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6250"/>
              <a:buNone/>
            </a:pPr>
            <a:r>
              <a:rPr lang="en-US" sz="3200" dirty="0"/>
              <a:t>      via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reflection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478" y="4495800"/>
            <a:ext cx="2573150" cy="190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8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>
                <a:solidFill>
                  <a:schemeClr val="tx2"/>
                </a:solidFill>
              </a:rPr>
              <a:t>What is Maven used for?</a:t>
            </a:r>
            <a:endParaRPr lang="en-GB" dirty="0">
              <a:solidFill>
                <a:schemeClr val="tx2"/>
              </a:solidFill>
            </a:endParaRPr>
          </a:p>
          <a:p>
            <a:r>
              <a:rPr lang="en-GB" dirty="0">
                <a:solidFill>
                  <a:schemeClr val="tx2"/>
                </a:solidFill>
              </a:rPr>
              <a:t>    </a:t>
            </a:r>
            <a:r>
              <a:rPr lang="en-GB" dirty="0" smtClean="0">
                <a:solidFill>
                  <a:schemeClr val="tx2"/>
                </a:solidFill>
              </a:rPr>
              <a:t>Builds</a:t>
            </a:r>
            <a:endParaRPr lang="en-GB" dirty="0">
              <a:solidFill>
                <a:schemeClr val="tx2"/>
              </a:solidFill>
            </a:endParaRPr>
          </a:p>
          <a:p>
            <a:r>
              <a:rPr lang="en-GB" dirty="0">
                <a:solidFill>
                  <a:schemeClr val="tx2"/>
                </a:solidFill>
              </a:rPr>
              <a:t>    Documentation</a:t>
            </a:r>
          </a:p>
          <a:p>
            <a:r>
              <a:rPr lang="en-GB" dirty="0"/>
              <a:t>    </a:t>
            </a:r>
            <a:r>
              <a:rPr lang="en-GB" dirty="0">
                <a:solidFill>
                  <a:schemeClr val="tx2"/>
                </a:solidFill>
              </a:rPr>
              <a:t>Reporting</a:t>
            </a:r>
          </a:p>
          <a:p>
            <a:r>
              <a:rPr lang="en-GB" dirty="0"/>
              <a:t>    </a:t>
            </a:r>
            <a:r>
              <a:rPr lang="en-GB" dirty="0">
                <a:solidFill>
                  <a:schemeClr val="tx2"/>
                </a:solidFill>
              </a:rPr>
              <a:t>Dependencies</a:t>
            </a:r>
          </a:p>
          <a:p>
            <a:r>
              <a:rPr lang="en-GB" dirty="0" smtClean="0"/>
              <a:t>    </a:t>
            </a:r>
            <a:r>
              <a:rPr lang="en-GB" dirty="0" smtClean="0">
                <a:solidFill>
                  <a:schemeClr val="tx2"/>
                </a:solidFill>
              </a:rPr>
              <a:t>Releases</a:t>
            </a:r>
            <a:endParaRPr lang="en-GB" dirty="0">
              <a:solidFill>
                <a:schemeClr val="tx2"/>
              </a:solidFill>
            </a:endParaRPr>
          </a:p>
          <a:p>
            <a:r>
              <a:rPr lang="en-GB" dirty="0">
                <a:solidFill>
                  <a:schemeClr val="tx2"/>
                </a:solidFill>
              </a:rPr>
              <a:t>    Distribution</a:t>
            </a:r>
            <a:endParaRPr lang="bg-BG" dirty="0">
              <a:solidFill>
                <a:schemeClr val="tx2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 basics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65244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OOP </a:t>
            </a:r>
            <a:r>
              <a:rPr lang="en-US" dirty="0" smtClean="0"/>
              <a:t>Fundamentals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https://softuni.bg/courses/databases-advanced-hibernate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36433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Databases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131229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17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12" y="1037894"/>
            <a:ext cx="9126786" cy="5456628"/>
          </a:xfrm>
          <a:prstGeom prst="rect">
            <a:avLst/>
          </a:prstGeom>
        </p:spPr>
      </p:pic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3275012" y="2438400"/>
            <a:ext cx="2590800" cy="440242"/>
          </a:xfrm>
          <a:prstGeom prst="wedgeRoundRectCallout">
            <a:avLst>
              <a:gd name="adj1" fmla="val -31119"/>
              <a:gd name="adj2" fmla="val -9079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Maven project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50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0612" y="471642"/>
            <a:ext cx="6920548" cy="6151598"/>
          </a:xfrm>
          <a:prstGeom prst="rect">
            <a:avLst/>
          </a:prstGeom>
        </p:spPr>
      </p:pic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8975612" y="710879"/>
            <a:ext cx="2590800" cy="440242"/>
          </a:xfrm>
          <a:prstGeom prst="wedgeRoundRectCallout">
            <a:avLst>
              <a:gd name="adj1" fmla="val -61119"/>
              <a:gd name="adj2" fmla="val -79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Project group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975612" y="1390358"/>
            <a:ext cx="2590800" cy="440242"/>
          </a:xfrm>
          <a:prstGeom prst="wedgeRoundRectCallout">
            <a:avLst>
              <a:gd name="adj1" fmla="val -61119"/>
              <a:gd name="adj2" fmla="val -4925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Current project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985760" y="2069837"/>
            <a:ext cx="2590800" cy="440242"/>
          </a:xfrm>
          <a:prstGeom prst="wedgeRoundRectCallout">
            <a:avLst>
              <a:gd name="adj1" fmla="val -61119"/>
              <a:gd name="adj2" fmla="val -4925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Version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00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12" y="415137"/>
            <a:ext cx="6993220" cy="610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12" y="1371600"/>
            <a:ext cx="8511082" cy="3204304"/>
          </a:xfrm>
          <a:prstGeom prst="rect">
            <a:avLst/>
          </a:prstGeom>
        </p:spPr>
      </p:pic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8187866" y="2753631"/>
            <a:ext cx="2590800" cy="440242"/>
          </a:xfrm>
          <a:prstGeom prst="wedgeRoundRectCallout">
            <a:avLst>
              <a:gd name="adj1" fmla="val -41707"/>
              <a:gd name="adj2" fmla="val 10306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Auto-Import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24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2523</Words>
  <Application>Microsoft Office PowerPoint</Application>
  <PresentationFormat>Custom</PresentationFormat>
  <Paragraphs>650</Paragraphs>
  <Slides>52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ＭＳ Ｐゴシック</vt:lpstr>
      <vt:lpstr>Arial</vt:lpstr>
      <vt:lpstr>Calibri</vt:lpstr>
      <vt:lpstr>Consolas</vt:lpstr>
      <vt:lpstr>Corbel</vt:lpstr>
      <vt:lpstr>Wingdings</vt:lpstr>
      <vt:lpstr>Wingdings 2</vt:lpstr>
      <vt:lpstr>SoftUni 16x9</vt:lpstr>
      <vt:lpstr>Hibernate Introduction</vt:lpstr>
      <vt:lpstr>Table of Contents</vt:lpstr>
      <vt:lpstr>Questions</vt:lpstr>
      <vt:lpstr>PowerPoint Presentation</vt:lpstr>
      <vt:lpstr>Maven basics</vt:lpstr>
      <vt:lpstr>Setup</vt:lpstr>
      <vt:lpstr>Setup</vt:lpstr>
      <vt:lpstr>Setup</vt:lpstr>
      <vt:lpstr>Setup</vt:lpstr>
      <vt:lpstr>Build</vt:lpstr>
      <vt:lpstr>Dependencies</vt:lpstr>
      <vt:lpstr>PowerPoint Presentation</vt:lpstr>
      <vt:lpstr>What is ORM?</vt:lpstr>
      <vt:lpstr>ORM – Concept</vt:lpstr>
      <vt:lpstr>ORM Frameworks – Features</vt:lpstr>
      <vt:lpstr>JPA vs Hibernate</vt:lpstr>
      <vt:lpstr>JPA vs Hibernate</vt:lpstr>
      <vt:lpstr>Java ORM Approaches</vt:lpstr>
      <vt:lpstr>Hibernate Implementation</vt:lpstr>
      <vt:lpstr>Hibernate configuration </vt:lpstr>
      <vt:lpstr>Hibernate configuration </vt:lpstr>
      <vt:lpstr>Hibernate configuration</vt:lpstr>
      <vt:lpstr>Hibernate configuration</vt:lpstr>
      <vt:lpstr>Hibernate mapping</vt:lpstr>
      <vt:lpstr>Hibernate sessions</vt:lpstr>
      <vt:lpstr>Hibernate save data</vt:lpstr>
      <vt:lpstr>Hibernate retrieve data by Get</vt:lpstr>
      <vt:lpstr>Hibernate retrieve data by Query</vt:lpstr>
      <vt:lpstr>Hibernate Querying Language - HQL</vt:lpstr>
      <vt:lpstr>Hibernate retrieve data by Criteria</vt:lpstr>
      <vt:lpstr>PowerPoint Presentation</vt:lpstr>
      <vt:lpstr>About JPA</vt:lpstr>
      <vt:lpstr>Entities in JPA</vt:lpstr>
      <vt:lpstr>JPA – Overview</vt:lpstr>
      <vt:lpstr>Mapping DB Tables to Classes</vt:lpstr>
      <vt:lpstr>Entity Class: Student</vt:lpstr>
      <vt:lpstr>Annotations</vt:lpstr>
      <vt:lpstr>JPA configuration </vt:lpstr>
      <vt:lpstr>JPA Configuration</vt:lpstr>
      <vt:lpstr>JPA Configuration</vt:lpstr>
      <vt:lpstr>JPA save objects</vt:lpstr>
      <vt:lpstr>JPA – Java Persistence API</vt:lpstr>
      <vt:lpstr>Persistence Context (PC) and Entities</vt:lpstr>
      <vt:lpstr>Entity object life cycle </vt:lpstr>
      <vt:lpstr>JPA write data methods</vt:lpstr>
      <vt:lpstr>JPA read data methods</vt:lpstr>
      <vt:lpstr>JPA delete objects</vt:lpstr>
      <vt:lpstr>JPA merge objects</vt:lpstr>
      <vt:lpstr>Summary</vt:lpstr>
      <vt:lpstr>Java OOP Fundamentals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Databases Advanced – Hibernate</dc:title>
  <dc:subject>Software Development Course</dc:subject>
  <dc:creator/>
  <cp:keywords>softuni, databases, hibernate, ef, ORM, JDBC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2017-07-13T12:18:31Z</dcterms:modified>
  <cp:category>https://softuni.bg/trainings/1444/databases-advanced-hibernate-october-2016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